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9" r:id="rId3"/>
    <p:sldId id="277" r:id="rId4"/>
    <p:sldId id="265" r:id="rId5"/>
    <p:sldId id="305" r:id="rId6"/>
    <p:sldId id="258" r:id="rId7"/>
    <p:sldId id="257" r:id="rId8"/>
    <p:sldId id="300" r:id="rId9"/>
    <p:sldId id="301" r:id="rId10"/>
    <p:sldId id="302" r:id="rId11"/>
    <p:sldId id="259" r:id="rId12"/>
    <p:sldId id="260" r:id="rId13"/>
    <p:sldId id="261" r:id="rId14"/>
    <p:sldId id="262" r:id="rId15"/>
    <p:sldId id="296" r:id="rId16"/>
    <p:sldId id="297" r:id="rId17"/>
    <p:sldId id="298" r:id="rId18"/>
    <p:sldId id="306" r:id="rId19"/>
    <p:sldId id="263" r:id="rId20"/>
    <p:sldId id="264" r:id="rId21"/>
    <p:sldId id="303" r:id="rId22"/>
    <p:sldId id="266" r:id="rId23"/>
    <p:sldId id="267" r:id="rId24"/>
    <p:sldId id="268" r:id="rId25"/>
    <p:sldId id="269" r:id="rId26"/>
    <p:sldId id="287" r:id="rId27"/>
    <p:sldId id="270" r:id="rId28"/>
    <p:sldId id="307" r:id="rId29"/>
    <p:sldId id="271" r:id="rId30"/>
    <p:sldId id="272" r:id="rId31"/>
    <p:sldId id="273" r:id="rId32"/>
    <p:sldId id="274" r:id="rId33"/>
    <p:sldId id="276" r:id="rId34"/>
    <p:sldId id="279" r:id="rId35"/>
    <p:sldId id="308" r:id="rId36"/>
    <p:sldId id="280" r:id="rId37"/>
    <p:sldId id="281" r:id="rId38"/>
    <p:sldId id="275" r:id="rId39"/>
    <p:sldId id="278" r:id="rId40"/>
    <p:sldId id="312" r:id="rId41"/>
    <p:sldId id="286" r:id="rId42"/>
    <p:sldId id="309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310" r:id="rId52"/>
    <p:sldId id="314" r:id="rId53"/>
    <p:sldId id="315" r:id="rId54"/>
    <p:sldId id="320" r:id="rId55"/>
    <p:sldId id="316" r:id="rId56"/>
    <p:sldId id="318" r:id="rId57"/>
    <p:sldId id="317" r:id="rId58"/>
    <p:sldId id="319" r:id="rId59"/>
    <p:sldId id="313" r:id="rId60"/>
    <p:sldId id="284" r:id="rId61"/>
    <p:sldId id="321" r:id="rId62"/>
    <p:sldId id="322" r:id="rId63"/>
    <p:sldId id="283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 autoAdjust="0"/>
    <p:restoredTop sz="94660"/>
  </p:normalViewPr>
  <p:slideViewPr>
    <p:cSldViewPr snapToGrid="0">
      <p:cViewPr>
        <p:scale>
          <a:sx n="75" d="100"/>
          <a:sy n="75" d="100"/>
        </p:scale>
        <p:origin x="2424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3894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927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20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8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2778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88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5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72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8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87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11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D504A74-D84B-4270-BBD5-B5C9C6B57AD9}" type="datetimeFigureOut">
              <a:rPr lang="ru-RU" smtClean="0"/>
              <a:t>02.07.2019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23C5530-754A-46CB-BDAF-1F9A7B3746C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750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asi.ru/on-the-waves-of-industrial-revolutions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ted.com/talks/stuart_firestein_the_pursuit_of_ignoranc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Кибернетика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Захватят ли машины мир</a:t>
            </a:r>
            <a:endParaRPr lang="ru-RU" dirty="0"/>
          </a:p>
        </p:txBody>
      </p:sp>
      <p:pic>
        <p:nvPicPr>
          <p:cNvPr id="4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579" y="393700"/>
            <a:ext cx="1160128" cy="11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7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409153"/>
            <a:ext cx="9601200" cy="760306"/>
          </a:xfrm>
        </p:spPr>
        <p:txBody>
          <a:bodyPr/>
          <a:lstStyle/>
          <a:p>
            <a:r>
              <a:rPr lang="ru-RU" dirty="0" smtClean="0"/>
              <a:t>О науке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71256"/>
            <a:ext cx="9601200" cy="867663"/>
          </a:xfrm>
        </p:spPr>
        <p:txBody>
          <a:bodyPr/>
          <a:lstStyle/>
          <a:p>
            <a:r>
              <a:rPr lang="ru-RU" dirty="0" smtClean="0"/>
              <a:t>Наука </a:t>
            </a:r>
            <a:r>
              <a:rPr lang="en-US" dirty="0" smtClean="0"/>
              <a:t>–</a:t>
            </a:r>
            <a:r>
              <a:rPr lang="ru-RU" dirty="0" smtClean="0"/>
              <a:t> система знаний о закономерностях развития и существования природы, общества, мышления, а также отдельные отрасли этих знаний.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414196" y="3835325"/>
            <a:ext cx="1131653" cy="993413"/>
          </a:xfrm>
          <a:prstGeom prst="rect">
            <a:avLst/>
          </a:prstGeom>
          <a:solidFill>
            <a:srgbClr val="FFFFFF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6618" y="3836826"/>
            <a:ext cx="1131653" cy="993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78449" y="3838328"/>
            <a:ext cx="1131653" cy="993413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73363" y="4124546"/>
            <a:ext cx="1269967" cy="4904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2916" y="4126048"/>
            <a:ext cx="1269967" cy="490418"/>
          </a:xfrm>
          <a:prstGeom prst="rightArrow">
            <a:avLst/>
          </a:prstGeom>
          <a:noFill/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230012" y="3596403"/>
            <a:ext cx="509258" cy="1622153"/>
          </a:xfrm>
          <a:custGeom>
            <a:avLst/>
            <a:gdLst>
              <a:gd name="connsiteX0" fmla="*/ 0 w 509258"/>
              <a:gd name="connsiteY0" fmla="*/ 0 h 1622153"/>
              <a:gd name="connsiteX1" fmla="*/ 465235 w 509258"/>
              <a:gd name="connsiteY1" fmla="*/ 628741 h 1622153"/>
              <a:gd name="connsiteX2" fmla="*/ 440087 w 509258"/>
              <a:gd name="connsiteY2" fmla="*/ 1156884 h 1622153"/>
              <a:gd name="connsiteX3" fmla="*/ 25147 w 509258"/>
              <a:gd name="connsiteY3" fmla="*/ 1622153 h 162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8" h="1622153">
                <a:moveTo>
                  <a:pt x="0" y="0"/>
                </a:moveTo>
                <a:cubicBezTo>
                  <a:pt x="195943" y="217963"/>
                  <a:pt x="391887" y="435927"/>
                  <a:pt x="465235" y="628741"/>
                </a:cubicBezTo>
                <a:cubicBezTo>
                  <a:pt x="538583" y="821555"/>
                  <a:pt x="513435" y="991315"/>
                  <a:pt x="440087" y="1156884"/>
                </a:cubicBezTo>
                <a:cubicBezTo>
                  <a:pt x="366739" y="1322453"/>
                  <a:pt x="157173" y="1538321"/>
                  <a:pt x="25147" y="1622153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8281" y="3156283"/>
            <a:ext cx="3156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Фундаментальные основания</a:t>
            </a:r>
          </a:p>
          <a:p>
            <a:pPr algn="ctr"/>
            <a:r>
              <a:rPr lang="ru-RU" dirty="0" smtClean="0"/>
              <a:t>Аксиомы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45" y="3182938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Доказанные </a:t>
            </a:r>
          </a:p>
          <a:p>
            <a:pPr algn="ctr"/>
            <a:r>
              <a:rPr lang="ru-RU" dirty="0" smtClean="0"/>
              <a:t>гипотезы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8427" y="2502392"/>
            <a:ext cx="290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 smtClean="0"/>
              <a:t>Фронтир</a:t>
            </a:r>
            <a:endParaRPr lang="ru-RU" dirty="0" smtClean="0"/>
          </a:p>
          <a:p>
            <a:pPr algn="ctr"/>
            <a:r>
              <a:rPr lang="ru-RU" dirty="0" smtClean="0"/>
              <a:t>Граница доступного знания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54717" y="3157785"/>
            <a:ext cx="1663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Недоказанные</a:t>
            </a:r>
          </a:p>
          <a:p>
            <a:pPr algn="ctr"/>
            <a:r>
              <a:rPr lang="ru-RU" dirty="0" smtClean="0"/>
              <a:t>гипотезы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16200000">
            <a:off x="4356853" y="3074698"/>
            <a:ext cx="377218" cy="4664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7602440" y="3730091"/>
            <a:ext cx="377218" cy="4664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85345" y="5759275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Подготовка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80046" y="6326644"/>
            <a:ext cx="161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Исследование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88" y="2404055"/>
            <a:ext cx="5882374" cy="3595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2596" y="2125147"/>
            <a:ext cx="6349836" cy="4187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24568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На практике наука это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2596" y="2125147"/>
            <a:ext cx="6349836" cy="4187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88" y="2404055"/>
            <a:ext cx="5882374" cy="35956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4568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На практике наука это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1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2596" y="2125147"/>
            <a:ext cx="6349836" cy="4187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5681"/>
            <a:ext cx="9601200" cy="1485900"/>
          </a:xfrm>
        </p:spPr>
        <p:txBody>
          <a:bodyPr/>
          <a:lstStyle/>
          <a:p>
            <a:r>
              <a:rPr lang="ru-RU" dirty="0" smtClean="0"/>
              <a:t>На практике наука это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88" y="2404055"/>
            <a:ext cx="5882374" cy="3595601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371600" y="1232334"/>
            <a:ext cx="9601200" cy="86766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Наука </a:t>
            </a:r>
            <a:r>
              <a:rPr lang="en-US" dirty="0" smtClean="0"/>
              <a:t>–</a:t>
            </a:r>
            <a:r>
              <a:rPr lang="ru-RU" dirty="0" smtClean="0"/>
              <a:t> объяснение того, что найденная вами в темной комнате черная кошка была там найдена не просто так, а потому что по-другому и быть не могло.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0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7000"/>
            <a:ext cx="9601200" cy="1485900"/>
          </a:xfrm>
        </p:spPr>
        <p:txBody>
          <a:bodyPr/>
          <a:lstStyle/>
          <a:p>
            <a:r>
              <a:rPr lang="ru-RU" dirty="0" smtClean="0"/>
              <a:t>Метафоры науки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44" t="2121" r="21833" b="914"/>
          <a:stretch/>
        </p:blipFill>
        <p:spPr>
          <a:xfrm>
            <a:off x="2425700" y="1117598"/>
            <a:ext cx="29718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7000"/>
            <a:ext cx="9601200" cy="1485900"/>
          </a:xfrm>
        </p:spPr>
        <p:txBody>
          <a:bodyPr/>
          <a:lstStyle/>
          <a:p>
            <a:r>
              <a:rPr lang="ru-RU" dirty="0" smtClean="0"/>
              <a:t>Метафоры науки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44" t="2121" r="21833" b="914"/>
          <a:stretch/>
        </p:blipFill>
        <p:spPr>
          <a:xfrm>
            <a:off x="2425700" y="1117598"/>
            <a:ext cx="29718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507" t="6160" r="5072" b="13043"/>
          <a:stretch/>
        </p:blipFill>
        <p:spPr>
          <a:xfrm>
            <a:off x="6858000" y="1117601"/>
            <a:ext cx="297847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7000"/>
            <a:ext cx="9601200" cy="1485900"/>
          </a:xfrm>
        </p:spPr>
        <p:txBody>
          <a:bodyPr/>
          <a:lstStyle/>
          <a:p>
            <a:r>
              <a:rPr lang="ru-RU" dirty="0" smtClean="0"/>
              <a:t>Метафоры науки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44" t="2121" r="21833" b="914"/>
          <a:stretch/>
        </p:blipFill>
        <p:spPr>
          <a:xfrm>
            <a:off x="2425700" y="1117598"/>
            <a:ext cx="29718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507" t="6160" r="5072" b="13043"/>
          <a:stretch/>
        </p:blipFill>
        <p:spPr>
          <a:xfrm>
            <a:off x="6858000" y="1117601"/>
            <a:ext cx="2978476" cy="2700000"/>
          </a:xfrm>
          <a:prstGeom prst="rect">
            <a:avLst/>
          </a:prstGeom>
        </p:spPr>
      </p:pic>
      <p:pic>
        <p:nvPicPr>
          <p:cNvPr id="6" name="Picture 5" descr="Снимок экрана 2019-06-18 в 18.54.5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4171836"/>
            <a:ext cx="2988000" cy="23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7000"/>
            <a:ext cx="9601200" cy="1485900"/>
          </a:xfrm>
        </p:spPr>
        <p:txBody>
          <a:bodyPr/>
          <a:lstStyle/>
          <a:p>
            <a:r>
              <a:rPr lang="ru-RU" dirty="0" smtClean="0"/>
              <a:t>Метафоры науки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44" t="2121" r="21833" b="914"/>
          <a:stretch/>
        </p:blipFill>
        <p:spPr>
          <a:xfrm>
            <a:off x="2425700" y="1117598"/>
            <a:ext cx="29718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507" t="6160" r="5072" b="13043"/>
          <a:stretch/>
        </p:blipFill>
        <p:spPr>
          <a:xfrm>
            <a:off x="6858000" y="1117601"/>
            <a:ext cx="2978476" cy="2700000"/>
          </a:xfrm>
          <a:prstGeom prst="rect">
            <a:avLst/>
          </a:prstGeom>
        </p:spPr>
      </p:pic>
      <p:pic>
        <p:nvPicPr>
          <p:cNvPr id="6" name="Picture 5" descr="Снимок экрана 2019-06-18 в 18.54.5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4171836"/>
            <a:ext cx="2988000" cy="237614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152900"/>
            <a:ext cx="2988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Наука - Кибернетика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23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Почти кибернетика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60168" y="2286000"/>
            <a:ext cx="4812632" cy="3581400"/>
          </a:xfrm>
        </p:spPr>
        <p:txBody>
          <a:bodyPr/>
          <a:lstStyle/>
          <a:p>
            <a:r>
              <a:rPr lang="ru-RU" dirty="0" smtClean="0"/>
              <a:t>Андре-Мари Ампер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«Наука </a:t>
            </a:r>
            <a:r>
              <a:rPr lang="ru-RU" dirty="0"/>
              <a:t>об управлении государством, которая должна обеспечить гражданам разнообразные </a:t>
            </a:r>
            <a:r>
              <a:rPr lang="ru-RU" dirty="0" smtClean="0"/>
              <a:t>блага»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1834-1843 года</a:t>
            </a:r>
            <a:endParaRPr lang="ru-RU" dirty="0"/>
          </a:p>
        </p:txBody>
      </p:sp>
      <p:pic>
        <p:nvPicPr>
          <p:cNvPr id="1026" name="Picture 2" descr="https://www.thefamouspeople.com/profiles/images/andre-marie-amper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15" y="2101516"/>
            <a:ext cx="4745254" cy="39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чём эта презентация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63508" y="1501072"/>
            <a:ext cx="9601200" cy="167392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Как устроены науки?</a:t>
            </a:r>
          </a:p>
          <a:p>
            <a:r>
              <a:rPr lang="ru-RU" dirty="0" smtClean="0"/>
              <a:t>Как родилась кибернетика и о чём она? Угрожает ли она нам?</a:t>
            </a:r>
          </a:p>
          <a:p>
            <a:r>
              <a:rPr lang="ru-RU" dirty="0" smtClean="0"/>
              <a:t>Сложный (и некрасивый) пример того, как работает кибернетика</a:t>
            </a:r>
            <a:endParaRPr lang="en-US" dirty="0" smtClean="0"/>
          </a:p>
          <a:p>
            <a:r>
              <a:rPr lang="ru-RU" dirty="0" smtClean="0"/>
              <a:t>Более простой пример того, как работает кибернетика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402619" y="347272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 чём эта презентация не </a:t>
            </a:r>
            <a:r>
              <a:rPr lang="ru-RU" dirty="0" smtClean="0"/>
              <a:t>скажет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402619" y="4364080"/>
            <a:ext cx="9601200" cy="141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 том, что </a:t>
            </a:r>
            <a:r>
              <a:rPr lang="ru-RU" dirty="0" err="1" smtClean="0"/>
              <a:t>цифровизация</a:t>
            </a:r>
            <a:r>
              <a:rPr lang="ru-RU" dirty="0" smtClean="0"/>
              <a:t> спасёт мир</a:t>
            </a:r>
          </a:p>
          <a:p>
            <a:r>
              <a:rPr lang="ru-RU" dirty="0" smtClean="0"/>
              <a:t>О том, что без цифры нам никуда</a:t>
            </a:r>
          </a:p>
          <a:p>
            <a:r>
              <a:rPr lang="ru-RU" dirty="0" smtClean="0"/>
              <a:t>О том, что надо отказаться от технологий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87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5662" y="284747"/>
            <a:ext cx="9593179" cy="982579"/>
          </a:xfrm>
        </p:spPr>
        <p:txBody>
          <a:bodyPr/>
          <a:lstStyle/>
          <a:p>
            <a:r>
              <a:rPr lang="ru-RU" dirty="0" smtClean="0"/>
              <a:t>Круги на воде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4820" y="1363575"/>
            <a:ext cx="2839453" cy="5213685"/>
          </a:xfrm>
        </p:spPr>
        <p:txBody>
          <a:bodyPr/>
          <a:lstStyle/>
          <a:p>
            <a:r>
              <a:rPr lang="ru-RU" dirty="0" smtClean="0"/>
              <a:t>Живое</a:t>
            </a:r>
          </a:p>
          <a:p>
            <a:pPr lvl="1"/>
            <a:r>
              <a:rPr lang="ru-RU" dirty="0" smtClean="0"/>
              <a:t>Нервная система человека</a:t>
            </a:r>
          </a:p>
          <a:p>
            <a:pPr lvl="1"/>
            <a:r>
              <a:rPr lang="ru-RU" b="1" dirty="0" smtClean="0"/>
              <a:t>Обратная связь</a:t>
            </a:r>
            <a:r>
              <a:rPr lang="ru-RU" dirty="0" smtClean="0"/>
              <a:t> между различными частями организма и мозгом</a:t>
            </a:r>
          </a:p>
          <a:p>
            <a:pPr lvl="1"/>
            <a:r>
              <a:rPr lang="ru-RU" dirty="0" smtClean="0"/>
              <a:t>Обучаемость</a:t>
            </a:r>
            <a:endParaRPr lang="ru-RU" dirty="0"/>
          </a:p>
        </p:txBody>
      </p:sp>
      <p:pic>
        <p:nvPicPr>
          <p:cNvPr id="5" name="Picture 7" descr="C:\Users\User\Downloads\digital-brain-cirqui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04909" y="1363576"/>
            <a:ext cx="2358323" cy="52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5662" y="284747"/>
            <a:ext cx="9593179" cy="982579"/>
          </a:xfrm>
        </p:spPr>
        <p:txBody>
          <a:bodyPr/>
          <a:lstStyle/>
          <a:p>
            <a:r>
              <a:rPr lang="ru-RU" dirty="0" smtClean="0"/>
              <a:t>Круги на воде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4820" y="1363575"/>
            <a:ext cx="2839453" cy="5213685"/>
          </a:xfrm>
        </p:spPr>
        <p:txBody>
          <a:bodyPr/>
          <a:lstStyle/>
          <a:p>
            <a:r>
              <a:rPr lang="ru-RU" dirty="0" smtClean="0"/>
              <a:t>Живое</a:t>
            </a:r>
          </a:p>
          <a:p>
            <a:pPr lvl="1"/>
            <a:r>
              <a:rPr lang="ru-RU" dirty="0" smtClean="0"/>
              <a:t>Нервная система человека</a:t>
            </a:r>
          </a:p>
          <a:p>
            <a:pPr lvl="1"/>
            <a:r>
              <a:rPr lang="ru-RU" b="1" dirty="0" smtClean="0"/>
              <a:t>Обратная связь</a:t>
            </a:r>
            <a:r>
              <a:rPr lang="ru-RU" dirty="0" smtClean="0"/>
              <a:t> между различными частями организма и мозгом</a:t>
            </a:r>
          </a:p>
          <a:p>
            <a:pPr lvl="1"/>
            <a:r>
              <a:rPr lang="ru-RU" dirty="0" smtClean="0"/>
              <a:t>Обучаемость</a:t>
            </a:r>
            <a:endParaRPr lang="ru-RU" dirty="0"/>
          </a:p>
        </p:txBody>
      </p:sp>
      <p:pic>
        <p:nvPicPr>
          <p:cNvPr id="5" name="Picture 7" descr="C:\Users\User\Downloads\digital-brain-cirqu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09" y="1363576"/>
            <a:ext cx="4716646" cy="52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975557" y="1363576"/>
            <a:ext cx="2839453" cy="5213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Неживое</a:t>
            </a:r>
          </a:p>
          <a:p>
            <a:pPr lvl="1"/>
            <a:r>
              <a:rPr lang="ru-RU" dirty="0" smtClean="0"/>
              <a:t>Математика</a:t>
            </a:r>
          </a:p>
          <a:p>
            <a:pPr lvl="1"/>
            <a:r>
              <a:rPr lang="ru-RU" dirty="0" smtClean="0"/>
              <a:t>Логика</a:t>
            </a:r>
          </a:p>
          <a:p>
            <a:pPr lvl="1"/>
            <a:r>
              <a:rPr lang="ru-RU" dirty="0" smtClean="0"/>
              <a:t>Электроника</a:t>
            </a:r>
          </a:p>
          <a:p>
            <a:pPr lvl="1"/>
            <a:r>
              <a:rPr lang="ru-RU" dirty="0" smtClean="0"/>
              <a:t>Программирование</a:t>
            </a:r>
          </a:p>
          <a:p>
            <a:pPr lvl="1"/>
            <a:r>
              <a:rPr lang="ru-RU" b="1" dirty="0" smtClean="0"/>
              <a:t>Двоичный код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06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5558" y="300789"/>
            <a:ext cx="9601200" cy="1110916"/>
          </a:xfrm>
        </p:spPr>
        <p:txBody>
          <a:bodyPr/>
          <a:lstStyle/>
          <a:p>
            <a:r>
              <a:rPr lang="ru-RU" dirty="0" smtClean="0"/>
              <a:t>Зенитное оружие (ПВО)</a:t>
            </a:r>
            <a:endParaRPr lang="ru-RU" dirty="0"/>
          </a:p>
        </p:txBody>
      </p:sp>
      <p:pic>
        <p:nvPicPr>
          <p:cNvPr id="2050" name="Picture 2" descr="https://topwar.ru/uploads/posts/2014-08/1407504985_oblozh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95" y="1725688"/>
            <a:ext cx="6567906" cy="48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5612" y="445169"/>
            <a:ext cx="9601200" cy="1485900"/>
          </a:xfrm>
        </p:spPr>
        <p:txBody>
          <a:bodyPr/>
          <a:lstStyle/>
          <a:p>
            <a:r>
              <a:rPr lang="ru-RU" dirty="0" smtClean="0"/>
              <a:t>Кибернетика</a:t>
            </a:r>
            <a:endParaRPr lang="ru-RU" dirty="0"/>
          </a:p>
        </p:txBody>
      </p:sp>
      <p:pic>
        <p:nvPicPr>
          <p:cNvPr id="3074" name="Picture 2" descr="https://avatars.mds.yandex.net/get-pdb/1658707/5a7d3857-ca9f-4e69-93f3-530790c900a6/s1200?webp=fal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t="5414" r="27201"/>
          <a:stretch/>
        </p:blipFill>
        <p:spPr bwMode="auto">
          <a:xfrm>
            <a:off x="1684422" y="1523999"/>
            <a:ext cx="4491790" cy="4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561220" y="1523999"/>
            <a:ext cx="4812632" cy="4764506"/>
          </a:xfrm>
        </p:spPr>
        <p:txBody>
          <a:bodyPr>
            <a:normAutofit/>
          </a:bodyPr>
          <a:lstStyle/>
          <a:p>
            <a:r>
              <a:rPr lang="ru-RU" dirty="0" err="1" smtClean="0"/>
              <a:t>Норберт</a:t>
            </a:r>
            <a:r>
              <a:rPr lang="ru-RU" dirty="0" smtClean="0"/>
              <a:t> </a:t>
            </a:r>
            <a:r>
              <a:rPr lang="ru-RU" dirty="0" err="1" smtClean="0"/>
              <a:t>Виннер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«</a:t>
            </a:r>
            <a:r>
              <a:rPr lang="ru-RU" dirty="0" smtClean="0"/>
              <a:t>Кибернетика </a:t>
            </a:r>
            <a:r>
              <a:rPr lang="ru-RU" dirty="0"/>
              <a:t>(от др.-греч. </a:t>
            </a:r>
            <a:r>
              <a:rPr lang="ru-RU" dirty="0" err="1"/>
              <a:t>κυ</a:t>
            </a:r>
            <a:r>
              <a:rPr lang="ru-RU" dirty="0"/>
              <a:t>βερνητική «искусство управления</a:t>
            </a:r>
            <a:r>
              <a:rPr lang="ru-RU" dirty="0" smtClean="0"/>
              <a:t>») </a:t>
            </a:r>
            <a:r>
              <a:rPr lang="ru-RU" dirty="0"/>
              <a:t>— наука об общих закономерностях получения, хранения, преобразования и передачи информации в сложных управляющих системах, будь то машины, живые организмы или </a:t>
            </a:r>
            <a:r>
              <a:rPr lang="ru-RU" dirty="0" smtClean="0"/>
              <a:t>общество.»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1948 год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0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28353"/>
            <a:ext cx="9601200" cy="1485900"/>
          </a:xfrm>
        </p:spPr>
        <p:txBody>
          <a:bodyPr/>
          <a:lstStyle/>
          <a:p>
            <a:r>
              <a:rPr lang="ru-RU" dirty="0" smtClean="0"/>
              <a:t>Социальные последствия автоматизации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«</a:t>
            </a:r>
            <a:r>
              <a:rPr lang="ru-RU" dirty="0"/>
              <a:t>Представим себе, что вторая революция завершена. Тогда средний человек со средними или ещё меньшими способностями не сможет предложить для продажи ничего, за что стоило бы платить деньги. Выход один — построить общество, основанное на человеческих ценностях, отличных от купли-продажи. Для строительства такого общества потребуется большая подготовка и большая борьба, которая при благоприятных обстоятельствах может вестись в идейной плоскости, а в противном случае — кто знает как</a:t>
            </a:r>
            <a:r>
              <a:rPr lang="ru-RU" dirty="0" smtClean="0"/>
              <a:t>?»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93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9913" y="103909"/>
            <a:ext cx="9601200" cy="1485900"/>
          </a:xfrm>
        </p:spPr>
        <p:txBody>
          <a:bodyPr/>
          <a:lstStyle/>
          <a:p>
            <a:r>
              <a:rPr lang="ru-RU" dirty="0" smtClean="0"/>
              <a:t>Промышленная революция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737360" y="552796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001885" y="552796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001885" y="463018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266410" y="552796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266410" y="463018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266410" y="373241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8530936" y="552796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8530936" y="463018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8530936" y="373241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530936" y="283463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10795462" y="552796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10795462" y="463018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10795462" y="3732414"/>
            <a:ext cx="0" cy="897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10795462" y="2834639"/>
            <a:ext cx="0" cy="897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37360" y="5519652"/>
            <a:ext cx="2264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0 (1) промышленная революция</a:t>
            </a:r>
          </a:p>
          <a:p>
            <a:endParaRPr lang="ru-RU" sz="1050" dirty="0"/>
          </a:p>
          <a:p>
            <a:r>
              <a:rPr lang="ru-RU" sz="1050" dirty="0" smtClean="0"/>
              <a:t>Лесопилка, поточная сборка кораблей</a:t>
            </a:r>
          </a:p>
          <a:p>
            <a:endParaRPr lang="ru-RU" sz="1050" dirty="0"/>
          </a:p>
          <a:p>
            <a:r>
              <a:rPr lang="ru-RU" sz="1050" dirty="0" smtClean="0"/>
              <a:t>Голландия </a:t>
            </a:r>
            <a:endParaRPr lang="ru-RU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4001885" y="4590826"/>
            <a:ext cx="2264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1 (2) промышленная революция</a:t>
            </a:r>
          </a:p>
          <a:p>
            <a:endParaRPr lang="ru-RU" sz="1050" dirty="0"/>
          </a:p>
          <a:p>
            <a:r>
              <a:rPr lang="ru-RU" sz="1050" dirty="0" smtClean="0"/>
              <a:t>Правой двигатель, ткацкий станок, уголь</a:t>
            </a:r>
          </a:p>
          <a:p>
            <a:endParaRPr lang="ru-RU" sz="1050" dirty="0"/>
          </a:p>
          <a:p>
            <a:r>
              <a:rPr lang="ru-RU" sz="1050" dirty="0" smtClean="0"/>
              <a:t>Великобритания</a:t>
            </a:r>
            <a:endParaRPr lang="ru-RU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6266410" y="3687245"/>
            <a:ext cx="2264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2 (3) промышленная революция</a:t>
            </a:r>
          </a:p>
          <a:p>
            <a:endParaRPr lang="ru-RU" sz="1050" dirty="0"/>
          </a:p>
          <a:p>
            <a:r>
              <a:rPr lang="ru-RU" sz="1050" dirty="0" smtClean="0"/>
              <a:t>Двигатель внутреннего сгорания, торф, нефть</a:t>
            </a:r>
          </a:p>
          <a:p>
            <a:endParaRPr lang="ru-RU" sz="1050" dirty="0"/>
          </a:p>
          <a:p>
            <a:r>
              <a:rPr lang="ru-RU" sz="1050" dirty="0" smtClean="0"/>
              <a:t>США</a:t>
            </a:r>
            <a:endParaRPr lang="ru-RU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8530935" y="2828833"/>
            <a:ext cx="2264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/>
              <a:t>3 (4) промышленная революция</a:t>
            </a:r>
          </a:p>
          <a:p>
            <a:endParaRPr lang="ru-RU" sz="1050" dirty="0"/>
          </a:p>
          <a:p>
            <a:r>
              <a:rPr lang="ru-RU" sz="1050" dirty="0" smtClean="0"/>
              <a:t>Роботы, человеко-машинные системы, интернет</a:t>
            </a:r>
          </a:p>
          <a:p>
            <a:endParaRPr lang="ru-RU" sz="1050" dirty="0" smtClean="0"/>
          </a:p>
          <a:p>
            <a:r>
              <a:rPr lang="ru-RU" sz="1050" dirty="0"/>
              <a:t>?</a:t>
            </a:r>
          </a:p>
        </p:txBody>
      </p:sp>
      <p:pic>
        <p:nvPicPr>
          <p:cNvPr id="1030" name="Picture 6" descr="ÐÐ°ÑÑÐ¸Ð½ÐºÐ¸ Ð¿Ð¾ Ð·Ð°Ð¿ÑÐ¾ÑÑ Ð¼ÐµÐ»ÑÐ½Ð¸ÑÐ° Ð¸ ÑÐ°Ð±ÑÐ¸ÐºÐ° Ð¸ÐºÐ¾Ð½ÐºÐ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75" y="3670925"/>
            <a:ext cx="1761603" cy="17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Ð¿Ð°ÑÐ¾Ð²Ð¾Ð¹ Ð´Ð²Ð¸Ð³Ð°ÑÐµÐ»Ñ Ð¸ÐºÐ¾Ð½Ðº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48" y="2670682"/>
            <a:ext cx="1881043" cy="188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Ð´Ð²Ð¸Ð³Ð°ÑÐµÐ»Ñ Ð²Ð½ÑÑÑÐµÐ½Ð½ÐµÐ³Ð¾ ÑÐ³Ð¾ÑÐ°Ð½Ð¸Ñ Ð¸ÐºÐ¾Ð½Ðº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76" y="1939535"/>
            <a:ext cx="1731390" cy="1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Ð°ÑÑÐ¸Ð½ÐºÐ¸ Ð¿Ð¾ Ð·Ð°Ð¿ÑÐ¾ÑÑ Ð±ÐµÑÐ¿ÑÐ¾Ð²Ð¾Ð´Ð½ÑÐµ ÑÐµÑÐ¸ Ð¸ÐºÐ¾Ð½ÐºÐ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94" y="866970"/>
            <a:ext cx="1795405" cy="179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8529103" y="6050566"/>
            <a:ext cx="22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Мы где-то в начале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54083" y="5681234"/>
            <a:ext cx="15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Кибернетика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2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9913" y="103909"/>
            <a:ext cx="9601200" cy="1485900"/>
          </a:xfrm>
        </p:spPr>
        <p:txBody>
          <a:bodyPr/>
          <a:lstStyle/>
          <a:p>
            <a:r>
              <a:rPr lang="ru-RU" dirty="0" smtClean="0"/>
              <a:t>Промышленная революции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159317" y="643315"/>
            <a:ext cx="8351724" cy="5440504"/>
            <a:chOff x="1737360" y="866970"/>
            <a:chExt cx="9058102" cy="5714511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1737360" y="552796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4001885" y="552796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4001885" y="463018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6266410" y="552796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266410" y="463018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>
              <a:off x="6266410" y="373241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8530936" y="552796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>
              <a:off x="8530936" y="463018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8530936" y="373241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8530936" y="283463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10795462" y="552796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795462" y="463018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>
              <a:off x="10795462" y="3732414"/>
              <a:ext cx="0" cy="8977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>
              <a:off x="10795462" y="2834639"/>
              <a:ext cx="0" cy="897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737360" y="5519652"/>
              <a:ext cx="226452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 smtClean="0"/>
                <a:t>0 (1) промышленная революция</a:t>
              </a:r>
            </a:p>
            <a:p>
              <a:endParaRPr lang="ru-RU" sz="1000" dirty="0"/>
            </a:p>
            <a:p>
              <a:r>
                <a:rPr lang="ru-RU" sz="1000" dirty="0" smtClean="0"/>
                <a:t>Лесопилка, поточная сборка кораблей</a:t>
              </a:r>
            </a:p>
            <a:p>
              <a:endParaRPr lang="ru-RU" sz="1000" dirty="0"/>
            </a:p>
            <a:p>
              <a:r>
                <a:rPr lang="ru-RU" sz="1000" dirty="0" smtClean="0"/>
                <a:t>Голландия </a:t>
              </a:r>
              <a:endParaRPr lang="ru-RU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1885" y="4590826"/>
              <a:ext cx="226452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 smtClean="0"/>
                <a:t>1 (2) промышленная революция</a:t>
              </a:r>
            </a:p>
            <a:p>
              <a:endParaRPr lang="ru-RU" sz="1000" dirty="0"/>
            </a:p>
            <a:p>
              <a:r>
                <a:rPr lang="ru-RU" sz="1000" dirty="0" smtClean="0"/>
                <a:t>Правой двигатель, ткацкий станок, уголь</a:t>
              </a:r>
            </a:p>
            <a:p>
              <a:endParaRPr lang="ru-RU" sz="1000" dirty="0"/>
            </a:p>
            <a:p>
              <a:r>
                <a:rPr lang="ru-RU" sz="1000" dirty="0" smtClean="0"/>
                <a:t>Великобритания</a:t>
              </a:r>
              <a:endParaRPr lang="ru-RU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66410" y="3687245"/>
              <a:ext cx="226452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 smtClean="0"/>
                <a:t>2 (3) промышленная революция</a:t>
              </a:r>
            </a:p>
            <a:p>
              <a:endParaRPr lang="ru-RU" sz="1000" dirty="0"/>
            </a:p>
            <a:p>
              <a:r>
                <a:rPr lang="ru-RU" sz="1000" dirty="0" smtClean="0"/>
                <a:t>Двигатель внутреннего сгорания, торф, нефть</a:t>
              </a:r>
            </a:p>
            <a:p>
              <a:endParaRPr lang="ru-RU" sz="1000" dirty="0"/>
            </a:p>
            <a:p>
              <a:r>
                <a:rPr lang="ru-RU" sz="1000" dirty="0" smtClean="0"/>
                <a:t>США</a:t>
              </a:r>
              <a:endParaRPr lang="ru-RU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530935" y="2828833"/>
              <a:ext cx="226452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 smtClean="0"/>
                <a:t>3 (4) промышленная революция</a:t>
              </a:r>
            </a:p>
            <a:p>
              <a:endParaRPr lang="ru-RU" sz="1000" dirty="0"/>
            </a:p>
            <a:p>
              <a:r>
                <a:rPr lang="ru-RU" sz="1000" dirty="0" smtClean="0"/>
                <a:t>Роботы, человеко-машинные системы, интернет</a:t>
              </a:r>
            </a:p>
            <a:p>
              <a:endParaRPr lang="ru-RU" sz="1000" dirty="0" smtClean="0"/>
            </a:p>
            <a:p>
              <a:r>
                <a:rPr lang="ru-RU" sz="1000" dirty="0"/>
                <a:t>?</a:t>
              </a:r>
            </a:p>
          </p:txBody>
        </p:sp>
        <p:pic>
          <p:nvPicPr>
            <p:cNvPr id="1030" name="Picture 6" descr="ÐÐ°ÑÑÐ¸Ð½ÐºÐ¸ Ð¿Ð¾ Ð·Ð°Ð¿ÑÐ¾ÑÑ Ð¼ÐµÐ»ÑÐ½Ð¸ÑÐ° Ð¸ ÑÐ°Ð±ÑÐ¸ÐºÐ° Ð¸ÐºÐ¾Ð½ÐºÐ°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675" y="3670925"/>
              <a:ext cx="1761603" cy="176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ÐÐ°ÑÑÐ¸Ð½ÐºÐ¸ Ð¿Ð¾ Ð·Ð°Ð¿ÑÐ¾ÑÑ Ð¿Ð°ÑÐ¾Ð²Ð¾Ð¹ Ð´Ð²Ð¸Ð³Ð°ÑÐµÐ»Ñ Ð¸ÐºÐ¾Ð½ÐºÐ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948" y="2670682"/>
              <a:ext cx="1881043" cy="188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ÐÐ°ÑÑÐ¸Ð½ÐºÐ¸ Ð¿Ð¾ Ð·Ð°Ð¿ÑÐ¾ÑÑ Ð´Ð²Ð¸Ð³Ð°ÑÐµÐ»Ñ Ð²Ð½ÑÑÑÐµÐ½Ð½ÐµÐ³Ð¾ ÑÐ³Ð¾ÑÐ°Ð½Ð¸Ñ Ð¸ÐºÐ¾Ð½ÐºÐ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676" y="1939535"/>
              <a:ext cx="1731390" cy="173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ÐÐ°ÑÑÐ¸Ð½ÐºÐ¸ Ð¿Ð¾ Ð·Ð°Ð¿ÑÐ¾ÑÑ Ð±ÐµÑÐ¿ÑÐ¾Ð²Ð¾Ð´Ð½ÑÐµ ÑÐµÑÐ¸ Ð¸ÐºÐ¾Ð½ÐºÐ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5494" y="866970"/>
              <a:ext cx="1795405" cy="1795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203282" y="5899153"/>
            <a:ext cx="222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«Смерть ремёсел»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5089933" y="6122597"/>
            <a:ext cx="249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«Смерть извозчиков»</a:t>
            </a:r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7331561" y="6408140"/>
            <a:ext cx="23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«Смерть «рабочих»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28353"/>
            <a:ext cx="9601200" cy="1485900"/>
          </a:xfrm>
        </p:spPr>
        <p:txBody>
          <a:bodyPr/>
          <a:lstStyle/>
          <a:p>
            <a:r>
              <a:rPr lang="ru-RU" dirty="0" smtClean="0"/>
              <a:t>Социальные последствия автоматизации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«</a:t>
            </a:r>
            <a:r>
              <a:rPr lang="ru-RU" dirty="0"/>
              <a:t>Представим себе, что вторая революция завершена. Тогда средний человек со средними или ещё меньшими способностями не сможет предложить для продажи ничего, за что стоило бы платить деньги. Выход один — построить общество, основанное на человеческих ценностях, отличных от купли-продажи. Для строительства такого общества потребуется большая подготовка и большая борьба, которая при благоприятных обстоятельствах может вестись в идейной плоскости, а в противном случае — кто знает как</a:t>
            </a:r>
            <a:r>
              <a:rPr lang="ru-RU" dirty="0" smtClean="0"/>
              <a:t>?»</a:t>
            </a:r>
            <a:endParaRPr lang="ru-RU" dirty="0"/>
          </a:p>
        </p:txBody>
      </p:sp>
      <p:pic>
        <p:nvPicPr>
          <p:cNvPr id="4" name="Picture 2" descr="https://avatars.mds.yandex.net/get-pdb/1658707/5a7d3857-ca9f-4e69-93f3-530790c900a6/s1200?webp=fals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t="5414" r="27201"/>
          <a:stretch/>
        </p:blipFill>
        <p:spPr bwMode="auto">
          <a:xfrm>
            <a:off x="9563254" y="4419599"/>
            <a:ext cx="2061257" cy="21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кибернетики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87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Черный ящик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Что в чёрном ящике?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ÑÑÐ¾ Ð² ÑÐµÑÐ½Ð¾Ð¼ ÑÑÐ¸Ðº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98" y="3145154"/>
            <a:ext cx="32004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оботы начали мстить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686" y="376151"/>
            <a:ext cx="10554020" cy="59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Черный ящик</a:t>
            </a:r>
            <a:endParaRPr lang="ru-RU" dirty="0"/>
          </a:p>
        </p:txBody>
      </p:sp>
      <p:sp>
        <p:nvSpPr>
          <p:cNvPr id="4" name="Rectangle 4"/>
          <p:cNvSpPr/>
          <p:nvPr/>
        </p:nvSpPr>
        <p:spPr>
          <a:xfrm>
            <a:off x="2992596" y="2125147"/>
            <a:ext cx="6349836" cy="4187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5429"/>
          </a:xfrm>
        </p:spPr>
        <p:txBody>
          <a:bodyPr/>
          <a:lstStyle/>
          <a:p>
            <a:r>
              <a:rPr lang="ru-RU" dirty="0"/>
              <a:t>Черный ящик</a:t>
            </a:r>
          </a:p>
        </p:txBody>
      </p:sp>
      <p:sp>
        <p:nvSpPr>
          <p:cNvPr id="4" name="Rectangle 4"/>
          <p:cNvSpPr/>
          <p:nvPr/>
        </p:nvSpPr>
        <p:spPr>
          <a:xfrm>
            <a:off x="2992596" y="2125147"/>
            <a:ext cx="6349836" cy="4187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Стрелка вправо 4"/>
          <p:cNvSpPr/>
          <p:nvPr/>
        </p:nvSpPr>
        <p:spPr>
          <a:xfrm>
            <a:off x="1255222" y="3931920"/>
            <a:ext cx="1737374" cy="881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9342432" y="3678381"/>
            <a:ext cx="2410691" cy="138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562793" y="3328002"/>
            <a:ext cx="70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Вход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778539" y="3309049"/>
            <a:ext cx="87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Выход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76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Нейронная сеть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Ð½ÐµÐ¹ÑÐ¾Ð½Ð½Ð°Ñ ÑÐµÑÑ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17560"/>
            <a:ext cx="86106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Обратная связь</a:t>
            </a:r>
            <a:endParaRPr lang="ru-RU" dirty="0"/>
          </a:p>
        </p:txBody>
      </p:sp>
      <p:sp>
        <p:nvSpPr>
          <p:cNvPr id="4" name="Rectangle 4"/>
          <p:cNvSpPr/>
          <p:nvPr/>
        </p:nvSpPr>
        <p:spPr>
          <a:xfrm>
            <a:off x="4830231" y="4430684"/>
            <a:ext cx="2683937" cy="15743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 черный ящик (объект)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0230" y="2305397"/>
            <a:ext cx="2683937" cy="15743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 черный ящик (регулятор)</a:t>
            </a:r>
            <a:endParaRPr lang="en-US" dirty="0"/>
          </a:p>
        </p:txBody>
      </p:sp>
      <p:sp>
        <p:nvSpPr>
          <p:cNvPr id="6" name="Стрелка вправо 5"/>
          <p:cNvSpPr/>
          <p:nvPr/>
        </p:nvSpPr>
        <p:spPr>
          <a:xfrm>
            <a:off x="889462" y="4846320"/>
            <a:ext cx="3940768" cy="881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889462" y="4237000"/>
            <a:ext cx="70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Вход</a:t>
            </a:r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7514167" y="4551217"/>
            <a:ext cx="4281593" cy="138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743350" y="4057736"/>
            <a:ext cx="87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Выход</a:t>
            </a:r>
            <a:endParaRPr lang="ru-RU" dirty="0"/>
          </a:p>
        </p:txBody>
      </p:sp>
      <p:sp>
        <p:nvSpPr>
          <p:cNvPr id="12" name="Стрелка вправо 11"/>
          <p:cNvSpPr/>
          <p:nvPr/>
        </p:nvSpPr>
        <p:spPr>
          <a:xfrm rot="13447599">
            <a:off x="7672110" y="3517632"/>
            <a:ext cx="1297324" cy="78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7743138">
            <a:off x="3401028" y="3605998"/>
            <a:ext cx="1297324" cy="78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5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кибернетического объекта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96404"/>
            <a:ext cx="4521200" cy="2829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370" y="2235200"/>
            <a:ext cx="455803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0" y="5270500"/>
            <a:ext cx="290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Двигатель, колёса, сиденье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35900" y="5270500"/>
            <a:ext cx="290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Двигатель, колёса, сиденье</a:t>
            </a:r>
            <a:endParaRPr lang="en-US" dirty="0"/>
          </a:p>
        </p:txBody>
      </p:sp>
      <p:sp>
        <p:nvSpPr>
          <p:cNvPr id="8" name="Plus 7"/>
          <p:cNvSpPr/>
          <p:nvPr/>
        </p:nvSpPr>
        <p:spPr>
          <a:xfrm>
            <a:off x="9118600" y="5791200"/>
            <a:ext cx="342900" cy="3429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34300" y="6247368"/>
            <a:ext cx="310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Коробка пересдач, интеллект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715000" y="3111500"/>
            <a:ext cx="889000" cy="698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3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Кибернетика пугает?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731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временем, что об этом думает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of the world's largest computer scientists has shown that the cost of transporting sound waves to the back of the sun is the best way to create a set of photographs that can be solved. This is also due to the fact that the same film is a special prototype (see the article). A person with a length of software can be transferred using a security process that can be added to one read bit. The material consists of a single pixel, which is possible and, therefore, causes the laser to start to convert the resulting vapor to a battery surface capable of producing energy from air and then turn it into an inexpensive display.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5092700"/>
            <a:ext cx="3175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30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 временем, что об этом думает</a:t>
            </a:r>
            <a:r>
              <a:rPr lang="en-US" dirty="0" smtClean="0"/>
              <a:t> </a:t>
            </a:r>
            <a:r>
              <a:rPr lang="en-US" dirty="0" err="1" smtClean="0"/>
              <a:t>искусственный</a:t>
            </a:r>
            <a:r>
              <a:rPr lang="en-US" dirty="0" smtClean="0"/>
              <a:t> </a:t>
            </a:r>
            <a:r>
              <a:rPr lang="en-US" dirty="0" err="1" smtClean="0"/>
              <a:t>интеллект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крупнейших компьютерных ученых в мире показала, что стоимость транспортировки звуковых волн в заднюю часть солнца - лучший способ создать набор фотографий, которые могут быть решены. Это связано также с тем, что тот же фильм является специальным прототипом (см. статью). Человек с протяженностью части программного обеспечения может быть передан с помощью процесса безопасности, который может быть добавлен в один бит чтения. Материал состоит из одного пикселя, что является возможным и, следовательно, приводит к тому, что лазер запускается, чтобы преобразовать полученный пар в поверхность батареи, способной производить энергию из воздуха, а затем превратить ее в недорогой дисплей.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56" y="5232400"/>
            <a:ext cx="3175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8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1723" y="461357"/>
            <a:ext cx="9601200" cy="1165860"/>
          </a:xfrm>
        </p:spPr>
        <p:txBody>
          <a:bodyPr/>
          <a:lstStyle/>
          <a:p>
            <a:r>
              <a:rPr lang="ru-RU" dirty="0" smtClean="0"/>
              <a:t>Распутин поёт голосом </a:t>
            </a:r>
            <a:r>
              <a:rPr lang="ru-RU" dirty="0" err="1" smtClean="0"/>
              <a:t>Беонсе</a:t>
            </a:r>
            <a:endParaRPr lang="ru-RU" dirty="0"/>
          </a:p>
        </p:txBody>
      </p:sp>
      <p:pic>
        <p:nvPicPr>
          <p:cNvPr id="4" name="Распутин поёт «Halo» голосом Беонсе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8626" y="1851660"/>
            <a:ext cx="3491865" cy="4655820"/>
          </a:xfrm>
        </p:spPr>
      </p:pic>
    </p:spTree>
    <p:extLst>
      <p:ext uri="{BB962C8B-B14F-4D97-AF65-F5344CB8AC3E}">
        <p14:creationId xmlns:p14="http://schemas.microsoft.com/office/powerpoint/2010/main" val="2529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5098" y="336665"/>
            <a:ext cx="9601200" cy="1485900"/>
          </a:xfrm>
        </p:spPr>
        <p:txBody>
          <a:bodyPr/>
          <a:lstStyle/>
          <a:p>
            <a:r>
              <a:rPr lang="ru-RU" dirty="0" smtClean="0"/>
              <a:t>Вот как было на самом деле</a:t>
            </a:r>
            <a:endParaRPr lang="ru-RU" dirty="0"/>
          </a:p>
        </p:txBody>
      </p:sp>
      <p:pic>
        <p:nvPicPr>
          <p:cNvPr id="4" name="Роботы начали мстить (online-video-cutter.com)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7121" y="1822565"/>
            <a:ext cx="7606290" cy="4282453"/>
          </a:xfrm>
        </p:spPr>
      </p:pic>
    </p:spTree>
    <p:extLst>
      <p:ext uri="{BB962C8B-B14F-4D97-AF65-F5344CB8AC3E}">
        <p14:creationId xmlns:p14="http://schemas.microsoft.com/office/powerpoint/2010/main" val="11701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ownloads\Word Art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15" y="1035281"/>
            <a:ext cx="9144000" cy="45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Ð¤Ð¾ÑÐ¾ ÐÐ½Ð´ÑÐµÑ ÐÐµÑÐ±ÐµÐ½ÐµÐ²Ð°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65" y="-514045"/>
            <a:ext cx="5695167" cy="759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368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711200"/>
            <a:ext cx="7670800" cy="44196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58900" y="5626100"/>
            <a:ext cx="9601200" cy="3581400"/>
          </a:xfrm>
        </p:spPr>
        <p:txBody>
          <a:bodyPr/>
          <a:lstStyle/>
          <a:p>
            <a:r>
              <a:rPr lang="ru-RU" dirty="0" smtClean="0"/>
              <a:t>На дурака не нужен нож, ему с три короба наврешь и делай с ним что </a:t>
            </a:r>
            <a:r>
              <a:rPr lang="ru-RU" dirty="0" err="1" smtClean="0"/>
              <a:t>хошь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Некрасивый 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077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1424" y="2376804"/>
            <a:ext cx="528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школах и университетах России в целом готовят «стандартно»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11424" y="3212976"/>
            <a:ext cx="528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Почему так?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8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6788" y="2191101"/>
            <a:ext cx="528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школах и университетах России в целом готовят «стандартно»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26788" y="2863069"/>
            <a:ext cx="5280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30-40 учителей на 400-500 учеников</a:t>
            </a:r>
          </a:p>
          <a:p>
            <a:r>
              <a:rPr lang="ru-RU" sz="1200" dirty="0" smtClean="0"/>
              <a:t>36 уроков в день</a:t>
            </a:r>
          </a:p>
          <a:p>
            <a:endParaRPr lang="ru-RU" sz="1200" dirty="0"/>
          </a:p>
          <a:p>
            <a:r>
              <a:rPr lang="ru-RU" sz="1200" dirty="0" smtClean="0"/>
              <a:t>567 000 позиций</a:t>
            </a:r>
          </a:p>
          <a:p>
            <a:endParaRPr lang="ru-RU" sz="1200" dirty="0" smtClean="0"/>
          </a:p>
          <a:p>
            <a:r>
              <a:rPr lang="ru-RU" sz="1200" dirty="0" smtClean="0"/>
              <a:t>(!) У каждого из учителей или учеников может быть предпочтения и ограничения в определенные дни и часы</a:t>
            </a:r>
            <a:endParaRPr lang="ru-R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26788" y="4416466"/>
            <a:ext cx="5280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Выход:</a:t>
            </a:r>
          </a:p>
          <a:p>
            <a:r>
              <a:rPr lang="ru-RU" sz="1200" dirty="0" smtClean="0"/>
              <a:t>Вводим классы – 20-25 классов</a:t>
            </a:r>
          </a:p>
          <a:p>
            <a:endParaRPr lang="ru-RU" sz="1200" dirty="0"/>
          </a:p>
          <a:p>
            <a:r>
              <a:rPr lang="ru-RU" sz="1200" dirty="0" smtClean="0"/>
              <a:t>27 720 позиций – на порядок меньше</a:t>
            </a:r>
          </a:p>
          <a:p>
            <a:r>
              <a:rPr lang="ru-RU" sz="1200" dirty="0" smtClean="0"/>
              <a:t>+специализация учителей по параллелям и классам</a:t>
            </a:r>
          </a:p>
          <a:p>
            <a:endParaRPr lang="ru-RU" sz="1200" dirty="0" smtClean="0"/>
          </a:p>
          <a:p>
            <a:r>
              <a:rPr lang="en-US" sz="1200" dirty="0" smtClean="0"/>
              <a:t>~</a:t>
            </a:r>
            <a:r>
              <a:rPr lang="ru-RU" sz="1200" dirty="0" smtClean="0"/>
              <a:t>10800 позиций – в пятьдесят раз меньше 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272" y="5889147"/>
            <a:ext cx="528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этом даже такая задача требует очень большой концентрации усилий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4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/>
          <p:cNvGrpSpPr/>
          <p:nvPr/>
        </p:nvGrpSpPr>
        <p:grpSpPr>
          <a:xfrm>
            <a:off x="1304618" y="3478634"/>
            <a:ext cx="288032" cy="476744"/>
            <a:chOff x="539552" y="3254758"/>
            <a:chExt cx="216024" cy="476744"/>
          </a:xfrm>
        </p:grpSpPr>
        <p:sp>
          <p:nvSpPr>
            <p:cNvPr id="2" name="Равнобедренный треугольник 1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Овал 2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795850" y="3955378"/>
            <a:ext cx="288032" cy="476744"/>
            <a:chOff x="539552" y="3254758"/>
            <a:chExt cx="216024" cy="476744"/>
          </a:xfrm>
        </p:grpSpPr>
        <p:sp>
          <p:nvSpPr>
            <p:cNvPr id="15" name="Равнобедренный треугольник 1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110570" y="4214528"/>
            <a:ext cx="288032" cy="476744"/>
            <a:chOff x="539552" y="3254758"/>
            <a:chExt cx="216024" cy="476744"/>
          </a:xfrm>
        </p:grpSpPr>
        <p:sp>
          <p:nvSpPr>
            <p:cNvPr id="18" name="Равнобедренный треугольник 1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824565" y="3364843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848545" y="3364844"/>
            <a:ext cx="1344149" cy="143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3848545" y="3694658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848545" y="3980781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848545" y="429100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3848545" y="455015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Стрелка вправо 25"/>
          <p:cNvSpPr/>
          <p:nvPr/>
        </p:nvSpPr>
        <p:spPr>
          <a:xfrm>
            <a:off x="2709750" y="2130903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/>
          <p:cNvGrpSpPr/>
          <p:nvPr/>
        </p:nvGrpSpPr>
        <p:grpSpPr>
          <a:xfrm>
            <a:off x="5675103" y="3729206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8" name="Равнобедренный треугольник 2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4" name="Прямая со стрелкой 33"/>
          <p:cNvCxnSpPr/>
          <p:nvPr/>
        </p:nvCxnSpPr>
        <p:spPr>
          <a:xfrm flipH="1">
            <a:off x="4751852" y="3464158"/>
            <a:ext cx="744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 flipV="1">
            <a:off x="4751852" y="3825655"/>
            <a:ext cx="744081" cy="14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1210962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Группа 38"/>
          <p:cNvGrpSpPr/>
          <p:nvPr/>
        </p:nvGrpSpPr>
        <p:grpSpPr>
          <a:xfrm>
            <a:off x="5555088" y="311987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0" name="Равнобедренный треугольник 3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1315796" y="1663020"/>
            <a:ext cx="288032" cy="476744"/>
            <a:chOff x="539552" y="3254758"/>
            <a:chExt cx="216024" cy="476744"/>
          </a:xfrm>
        </p:grpSpPr>
        <p:sp>
          <p:nvSpPr>
            <p:cNvPr id="44" name="Равнобедренный треугольник 4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1807028" y="2139764"/>
            <a:ext cx="288032" cy="476744"/>
            <a:chOff x="539552" y="3254758"/>
            <a:chExt cx="216024" cy="476744"/>
          </a:xfrm>
        </p:grpSpPr>
        <p:sp>
          <p:nvSpPr>
            <p:cNvPr id="47" name="Равнобедренный треугольник 4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1121748" y="2398914"/>
            <a:ext cx="288032" cy="476744"/>
            <a:chOff x="539552" y="3254758"/>
            <a:chExt cx="216024" cy="476744"/>
          </a:xfrm>
        </p:grpSpPr>
        <p:sp>
          <p:nvSpPr>
            <p:cNvPr id="50" name="Равнобедренный треугольник 4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2" name="Прямоугольник 51"/>
          <p:cNvSpPr/>
          <p:nvPr/>
        </p:nvSpPr>
        <p:spPr>
          <a:xfrm>
            <a:off x="835743" y="1549229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2709647" y="4121641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Группа 52"/>
          <p:cNvGrpSpPr/>
          <p:nvPr/>
        </p:nvGrpSpPr>
        <p:grpSpPr>
          <a:xfrm>
            <a:off x="2946946" y="5481314"/>
            <a:ext cx="357739" cy="826952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5" name="Равнобедренный треугольник 5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1084" y="30432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3736526" y="2982072"/>
            <a:ext cx="14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Расписание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4464610" y="2501261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Преподаватели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2216961" y="6308266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Админастрация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217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4707568" y="5301209"/>
            <a:ext cx="2976331" cy="131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Мир меняется быстрее, чем люди заканчивают университет</a:t>
            </a:r>
          </a:p>
          <a:p>
            <a:pPr algn="ctr"/>
            <a:endParaRPr lang="ru-RU" sz="1200" dirty="0" smtClean="0"/>
          </a:p>
          <a:p>
            <a:pPr algn="ctr"/>
            <a:r>
              <a:rPr lang="ru-RU" sz="1200" dirty="0" smtClean="0"/>
              <a:t>Стандартная подготовка неадекватна большим вызовам и задачам</a:t>
            </a:r>
            <a:endParaRPr lang="ru-RU" sz="1200" dirty="0"/>
          </a:p>
        </p:txBody>
      </p:sp>
      <p:grpSp>
        <p:nvGrpSpPr>
          <p:cNvPr id="53" name="Группа 52"/>
          <p:cNvGrpSpPr/>
          <p:nvPr/>
        </p:nvGrpSpPr>
        <p:grpSpPr>
          <a:xfrm>
            <a:off x="1304618" y="3269234"/>
            <a:ext cx="288032" cy="476744"/>
            <a:chOff x="539552" y="3254758"/>
            <a:chExt cx="216024" cy="476744"/>
          </a:xfrm>
        </p:grpSpPr>
        <p:sp>
          <p:nvSpPr>
            <p:cNvPr id="55" name="Равнобедренный треугольник 5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1795850" y="3745978"/>
            <a:ext cx="288032" cy="476744"/>
            <a:chOff x="539552" y="3254758"/>
            <a:chExt cx="216024" cy="476744"/>
          </a:xfrm>
        </p:grpSpPr>
        <p:sp>
          <p:nvSpPr>
            <p:cNvPr id="58" name="Равнобедренный треугольник 5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1110570" y="4005128"/>
            <a:ext cx="288032" cy="476744"/>
            <a:chOff x="539552" y="3254758"/>
            <a:chExt cx="216024" cy="476744"/>
          </a:xfrm>
        </p:grpSpPr>
        <p:sp>
          <p:nvSpPr>
            <p:cNvPr id="61" name="Равнобедренный треугольник 6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3" name="Прямоугольник 62"/>
          <p:cNvSpPr/>
          <p:nvPr/>
        </p:nvSpPr>
        <p:spPr>
          <a:xfrm>
            <a:off x="824565" y="3155443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3848545" y="3155444"/>
            <a:ext cx="1344149" cy="143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>
            <a:off x="3848545" y="3485258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3848545" y="3771381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3848545" y="408160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>
            <a:off x="3848545" y="434075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Стрелка вправо 68"/>
          <p:cNvSpPr/>
          <p:nvPr/>
        </p:nvSpPr>
        <p:spPr>
          <a:xfrm>
            <a:off x="2709750" y="2130903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0" name="Группа 69"/>
          <p:cNvGrpSpPr/>
          <p:nvPr/>
        </p:nvGrpSpPr>
        <p:grpSpPr>
          <a:xfrm>
            <a:off x="5675103" y="3519806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1" name="Равнобедренный треугольник 7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73" name="Прямая со стрелкой 72"/>
          <p:cNvCxnSpPr/>
          <p:nvPr/>
        </p:nvCxnSpPr>
        <p:spPr>
          <a:xfrm flipH="1">
            <a:off x="4751852" y="3254758"/>
            <a:ext cx="744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 flipH="1" flipV="1">
            <a:off x="4751852" y="3616255"/>
            <a:ext cx="744081" cy="14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>
            <a:off x="1210962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Группа 75"/>
          <p:cNvGrpSpPr/>
          <p:nvPr/>
        </p:nvGrpSpPr>
        <p:grpSpPr>
          <a:xfrm>
            <a:off x="5555088" y="291047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7" name="Равнобедренный треугольник 7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9" name="Группа 78"/>
          <p:cNvGrpSpPr/>
          <p:nvPr/>
        </p:nvGrpSpPr>
        <p:grpSpPr>
          <a:xfrm>
            <a:off x="1315796" y="1663020"/>
            <a:ext cx="288032" cy="476744"/>
            <a:chOff x="539552" y="3254758"/>
            <a:chExt cx="216024" cy="476744"/>
          </a:xfrm>
        </p:grpSpPr>
        <p:sp>
          <p:nvSpPr>
            <p:cNvPr id="80" name="Равнобедренный треугольник 7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2" name="Группа 81"/>
          <p:cNvGrpSpPr/>
          <p:nvPr/>
        </p:nvGrpSpPr>
        <p:grpSpPr>
          <a:xfrm>
            <a:off x="1807028" y="2139764"/>
            <a:ext cx="288032" cy="476744"/>
            <a:chOff x="539552" y="3254758"/>
            <a:chExt cx="216024" cy="476744"/>
          </a:xfrm>
        </p:grpSpPr>
        <p:sp>
          <p:nvSpPr>
            <p:cNvPr id="83" name="Равнобедренный треугольник 82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Овал 83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5" name="Группа 84"/>
          <p:cNvGrpSpPr/>
          <p:nvPr/>
        </p:nvGrpSpPr>
        <p:grpSpPr>
          <a:xfrm>
            <a:off x="1121748" y="2398914"/>
            <a:ext cx="288032" cy="476744"/>
            <a:chOff x="539552" y="3254758"/>
            <a:chExt cx="216024" cy="476744"/>
          </a:xfrm>
        </p:grpSpPr>
        <p:sp>
          <p:nvSpPr>
            <p:cNvPr id="86" name="Равнобедренный треугольник 85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Овал 86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8" name="Прямоугольник 87"/>
          <p:cNvSpPr/>
          <p:nvPr/>
        </p:nvSpPr>
        <p:spPr>
          <a:xfrm>
            <a:off x="835743" y="1549229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Стрелка вправо 88"/>
          <p:cNvSpPr/>
          <p:nvPr/>
        </p:nvSpPr>
        <p:spPr>
          <a:xfrm>
            <a:off x="2709647" y="3912241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2946946" y="5481314"/>
            <a:ext cx="357739" cy="826952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1" name="Равнобедренный треугольник 9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Овал 9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8815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4707568" y="5301209"/>
            <a:ext cx="2976331" cy="131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Мир меняется быстрее, чем люди заканчивают университет</a:t>
            </a:r>
          </a:p>
          <a:p>
            <a:pPr algn="ctr"/>
            <a:endParaRPr lang="ru-RU" sz="1200" dirty="0" smtClean="0"/>
          </a:p>
          <a:p>
            <a:pPr algn="ctr"/>
            <a:r>
              <a:rPr lang="ru-RU" sz="1200" dirty="0" smtClean="0"/>
              <a:t>Стандартная подготовка неадекватна большим вызовам и задачам</a:t>
            </a:r>
            <a:endParaRPr lang="ru-RU" sz="1200" dirty="0"/>
          </a:p>
        </p:txBody>
      </p:sp>
      <p:grpSp>
        <p:nvGrpSpPr>
          <p:cNvPr id="53" name="Группа 52"/>
          <p:cNvGrpSpPr/>
          <p:nvPr/>
        </p:nvGrpSpPr>
        <p:grpSpPr>
          <a:xfrm>
            <a:off x="7440149" y="2486785"/>
            <a:ext cx="288032" cy="476744"/>
            <a:chOff x="539552" y="3254758"/>
            <a:chExt cx="216024" cy="476744"/>
          </a:xfrm>
        </p:grpSpPr>
        <p:sp>
          <p:nvSpPr>
            <p:cNvPr id="55" name="Равнобедренный треугольник 5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7999689" y="3501008"/>
            <a:ext cx="288032" cy="476744"/>
            <a:chOff x="539552" y="3254758"/>
            <a:chExt cx="216024" cy="476744"/>
          </a:xfrm>
        </p:grpSpPr>
        <p:sp>
          <p:nvSpPr>
            <p:cNvPr id="58" name="Равнобедренный треугольник 5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7296132" y="4168044"/>
            <a:ext cx="288032" cy="476744"/>
            <a:chOff x="539552" y="3254758"/>
            <a:chExt cx="216024" cy="476744"/>
          </a:xfrm>
        </p:grpSpPr>
        <p:sp>
          <p:nvSpPr>
            <p:cNvPr id="61" name="Равнобедренный треугольник 6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270096" y="291944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Равнобедренный треугольник 6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9981123" y="154215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7" name="Равнобедренный треугольник 6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9336908" y="2125722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0249549" y="3233329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0" name="Группа 69"/>
          <p:cNvGrpSpPr/>
          <p:nvPr/>
        </p:nvGrpSpPr>
        <p:grpSpPr>
          <a:xfrm>
            <a:off x="10661552" y="1961371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1" name="Равнобедренный треугольник 7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0017337" y="2544936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4" name="Группа 73"/>
          <p:cNvGrpSpPr/>
          <p:nvPr/>
        </p:nvGrpSpPr>
        <p:grpSpPr>
          <a:xfrm>
            <a:off x="11185264" y="371034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5" name="Равнобедренный треугольник 7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7" name="Прямоугольник 76"/>
          <p:cNvSpPr/>
          <p:nvPr/>
        </p:nvSpPr>
        <p:spPr>
          <a:xfrm>
            <a:off x="10164717" y="4024225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55" idx="2"/>
            <a:endCxn id="10" idx="1"/>
          </p:cNvCxnSpPr>
          <p:nvPr/>
        </p:nvCxnSpPr>
        <p:spPr>
          <a:xfrm flipV="1">
            <a:off x="7704180" y="2270693"/>
            <a:ext cx="1632729" cy="462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stCxn id="10" idx="1"/>
            <a:endCxn id="73" idx="1"/>
          </p:cNvCxnSpPr>
          <p:nvPr/>
        </p:nvCxnSpPr>
        <p:spPr>
          <a:xfrm rot="10800000" flipH="1" flipV="1">
            <a:off x="9336908" y="2270693"/>
            <a:ext cx="680429" cy="419214"/>
          </a:xfrm>
          <a:prstGeom prst="curvedConnector3">
            <a:avLst>
              <a:gd name="adj1" fmla="val -447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кругленная соединительная линия 34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206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8" idx="2"/>
            <a:endCxn id="73" idx="1"/>
          </p:cNvCxnSpPr>
          <p:nvPr/>
        </p:nvCxnSpPr>
        <p:spPr>
          <a:xfrm flipV="1">
            <a:off x="8263719" y="2689908"/>
            <a:ext cx="1753619" cy="10573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Скругленная соединительная линия 78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31505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stCxn id="61" idx="2"/>
            <a:endCxn id="69" idx="1"/>
          </p:cNvCxnSpPr>
          <p:nvPr/>
        </p:nvCxnSpPr>
        <p:spPr>
          <a:xfrm flipV="1">
            <a:off x="7560162" y="3378300"/>
            <a:ext cx="2689388" cy="10359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кругленная соединительная линия 83"/>
          <p:cNvCxnSpPr>
            <a:stCxn id="69" idx="1"/>
            <a:endCxn id="10" idx="1"/>
          </p:cNvCxnSpPr>
          <p:nvPr/>
        </p:nvCxnSpPr>
        <p:spPr>
          <a:xfrm rot="10800000">
            <a:off x="9336910" y="2270695"/>
            <a:ext cx="912641" cy="1107607"/>
          </a:xfrm>
          <a:prstGeom prst="curvedConnector3">
            <a:avLst>
              <a:gd name="adj1" fmla="val 13339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7230338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/>
          <p:cNvGrpSpPr/>
          <p:nvPr/>
        </p:nvGrpSpPr>
        <p:grpSpPr>
          <a:xfrm>
            <a:off x="9679337" y="6127650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7" name="Равнобедренный треугольник 8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10897320" y="6098422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0" name="Равнобедренный треугольник 8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Овал 9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9935507" y="59137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10335616" y="6366856"/>
            <a:ext cx="34993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ÐÐ°ÑÑÐ¸Ð½ÐºÐ¸ Ð¿Ð¾ Ð·Ð°Ð¿ÑÐ¾ÑÑ ÐºÐ¾Ð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79" y="5391280"/>
            <a:ext cx="78129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Группа 92"/>
          <p:cNvGrpSpPr/>
          <p:nvPr/>
        </p:nvGrpSpPr>
        <p:grpSpPr>
          <a:xfrm>
            <a:off x="1304618" y="3269234"/>
            <a:ext cx="288032" cy="476744"/>
            <a:chOff x="539552" y="3254758"/>
            <a:chExt cx="216024" cy="476744"/>
          </a:xfrm>
        </p:grpSpPr>
        <p:sp>
          <p:nvSpPr>
            <p:cNvPr id="95" name="Равнобедренный треугольник 9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1795850" y="3745978"/>
            <a:ext cx="288032" cy="476744"/>
            <a:chOff x="539552" y="3254758"/>
            <a:chExt cx="216024" cy="476744"/>
          </a:xfrm>
        </p:grpSpPr>
        <p:sp>
          <p:nvSpPr>
            <p:cNvPr id="98" name="Равнобедренный треугольник 9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1110570" y="4005128"/>
            <a:ext cx="288032" cy="476744"/>
            <a:chOff x="539552" y="3254758"/>
            <a:chExt cx="216024" cy="476744"/>
          </a:xfrm>
        </p:grpSpPr>
        <p:sp>
          <p:nvSpPr>
            <p:cNvPr id="101" name="Равнобедренный треугольник 10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Овал 10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3" name="Прямоугольник 102"/>
          <p:cNvSpPr/>
          <p:nvPr/>
        </p:nvSpPr>
        <p:spPr>
          <a:xfrm>
            <a:off x="824565" y="3155443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3848545" y="3155444"/>
            <a:ext cx="1344149" cy="143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3848545" y="3485258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3848545" y="3771381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3848545" y="408160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3848545" y="434075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Стрелка вправо 108"/>
          <p:cNvSpPr/>
          <p:nvPr/>
        </p:nvSpPr>
        <p:spPr>
          <a:xfrm>
            <a:off x="2709750" y="2130903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0" name="Группа 109"/>
          <p:cNvGrpSpPr/>
          <p:nvPr/>
        </p:nvGrpSpPr>
        <p:grpSpPr>
          <a:xfrm>
            <a:off x="5675103" y="3519806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Равнобедренный треугольник 11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Овал 11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13" name="Прямая со стрелкой 112"/>
          <p:cNvCxnSpPr/>
          <p:nvPr/>
        </p:nvCxnSpPr>
        <p:spPr>
          <a:xfrm flipH="1">
            <a:off x="4751852" y="3254758"/>
            <a:ext cx="744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/>
          <p:cNvCxnSpPr/>
          <p:nvPr/>
        </p:nvCxnSpPr>
        <p:spPr>
          <a:xfrm flipH="1" flipV="1">
            <a:off x="4751852" y="3616255"/>
            <a:ext cx="744081" cy="14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 стрелкой 114"/>
          <p:cNvCxnSpPr/>
          <p:nvPr/>
        </p:nvCxnSpPr>
        <p:spPr>
          <a:xfrm>
            <a:off x="1210962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Группа 115"/>
          <p:cNvGrpSpPr/>
          <p:nvPr/>
        </p:nvGrpSpPr>
        <p:grpSpPr>
          <a:xfrm>
            <a:off x="5555088" y="291047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7" name="Равнобедренный треугольник 11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Овал 11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1315796" y="1663020"/>
            <a:ext cx="288032" cy="476744"/>
            <a:chOff x="539552" y="3254758"/>
            <a:chExt cx="216024" cy="476744"/>
          </a:xfrm>
        </p:grpSpPr>
        <p:sp>
          <p:nvSpPr>
            <p:cNvPr id="120" name="Равнобедренный треугольник 11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Овал 12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1807028" y="2139764"/>
            <a:ext cx="288032" cy="476744"/>
            <a:chOff x="539552" y="3254758"/>
            <a:chExt cx="216024" cy="476744"/>
          </a:xfrm>
        </p:grpSpPr>
        <p:sp>
          <p:nvSpPr>
            <p:cNvPr id="123" name="Равнобедренный треугольник 122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Овал 123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1121748" y="2398914"/>
            <a:ext cx="288032" cy="476744"/>
            <a:chOff x="539552" y="3254758"/>
            <a:chExt cx="216024" cy="476744"/>
          </a:xfrm>
        </p:grpSpPr>
        <p:sp>
          <p:nvSpPr>
            <p:cNvPr id="126" name="Равнобедренный треугольник 125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Овал 126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8" name="Прямоугольник 127"/>
          <p:cNvSpPr/>
          <p:nvPr/>
        </p:nvSpPr>
        <p:spPr>
          <a:xfrm>
            <a:off x="835743" y="1549229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Стрелка вправо 128"/>
          <p:cNvSpPr/>
          <p:nvPr/>
        </p:nvSpPr>
        <p:spPr>
          <a:xfrm>
            <a:off x="2709647" y="3912241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0" name="Группа 129"/>
          <p:cNvGrpSpPr/>
          <p:nvPr/>
        </p:nvGrpSpPr>
        <p:grpSpPr>
          <a:xfrm>
            <a:off x="2946946" y="5481314"/>
            <a:ext cx="357739" cy="826952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1" name="Равнобедренный треугольник 13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71789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4707568" y="5301209"/>
            <a:ext cx="2976331" cy="131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Мир меняется быстрее, чем люди заканчивают университет</a:t>
            </a:r>
          </a:p>
          <a:p>
            <a:pPr algn="ctr"/>
            <a:endParaRPr lang="ru-RU" sz="1200" dirty="0" smtClean="0"/>
          </a:p>
          <a:p>
            <a:pPr algn="ctr"/>
            <a:r>
              <a:rPr lang="ru-RU" sz="1200" dirty="0" smtClean="0"/>
              <a:t>Стандартная подготовка неадекватна большим вызовам и задачам</a:t>
            </a:r>
            <a:endParaRPr lang="ru-RU" sz="1200" dirty="0"/>
          </a:p>
        </p:txBody>
      </p:sp>
      <p:grpSp>
        <p:nvGrpSpPr>
          <p:cNvPr id="53" name="Группа 52"/>
          <p:cNvGrpSpPr/>
          <p:nvPr/>
        </p:nvGrpSpPr>
        <p:grpSpPr>
          <a:xfrm>
            <a:off x="7440149" y="2486785"/>
            <a:ext cx="288032" cy="476744"/>
            <a:chOff x="539552" y="3254758"/>
            <a:chExt cx="216024" cy="476744"/>
          </a:xfrm>
        </p:grpSpPr>
        <p:sp>
          <p:nvSpPr>
            <p:cNvPr id="55" name="Равнобедренный треугольник 5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7999689" y="3501008"/>
            <a:ext cx="288032" cy="476744"/>
            <a:chOff x="539552" y="3254758"/>
            <a:chExt cx="216024" cy="476744"/>
          </a:xfrm>
        </p:grpSpPr>
        <p:sp>
          <p:nvSpPr>
            <p:cNvPr id="58" name="Равнобедренный треугольник 5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7296132" y="4168044"/>
            <a:ext cx="288032" cy="476744"/>
            <a:chOff x="539552" y="3254758"/>
            <a:chExt cx="216024" cy="476744"/>
          </a:xfrm>
        </p:grpSpPr>
        <p:sp>
          <p:nvSpPr>
            <p:cNvPr id="61" name="Равнобедренный треугольник 6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270096" y="291944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Равнобедренный треугольник 6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9981123" y="154215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7" name="Равнобедренный треугольник 6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9336908" y="2125722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0249549" y="3233329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0" name="Группа 69"/>
          <p:cNvGrpSpPr/>
          <p:nvPr/>
        </p:nvGrpSpPr>
        <p:grpSpPr>
          <a:xfrm>
            <a:off x="10661552" y="1961371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1" name="Равнобедренный треугольник 7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0017337" y="2544936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4" name="Группа 73"/>
          <p:cNvGrpSpPr/>
          <p:nvPr/>
        </p:nvGrpSpPr>
        <p:grpSpPr>
          <a:xfrm>
            <a:off x="11185264" y="371034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5" name="Равнобедренный треугольник 7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7" name="Прямоугольник 76"/>
          <p:cNvSpPr/>
          <p:nvPr/>
        </p:nvSpPr>
        <p:spPr>
          <a:xfrm>
            <a:off x="10164717" y="4024225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55" idx="2"/>
            <a:endCxn id="10" idx="1"/>
          </p:cNvCxnSpPr>
          <p:nvPr/>
        </p:nvCxnSpPr>
        <p:spPr>
          <a:xfrm flipV="1">
            <a:off x="7704180" y="2270693"/>
            <a:ext cx="1632729" cy="462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stCxn id="10" idx="1"/>
            <a:endCxn id="73" idx="1"/>
          </p:cNvCxnSpPr>
          <p:nvPr/>
        </p:nvCxnSpPr>
        <p:spPr>
          <a:xfrm rot="10800000" flipH="1" flipV="1">
            <a:off x="9336908" y="2270693"/>
            <a:ext cx="680429" cy="419214"/>
          </a:xfrm>
          <a:prstGeom prst="curvedConnector3">
            <a:avLst>
              <a:gd name="adj1" fmla="val -447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кругленная соединительная линия 34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206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8" idx="2"/>
            <a:endCxn id="73" idx="1"/>
          </p:cNvCxnSpPr>
          <p:nvPr/>
        </p:nvCxnSpPr>
        <p:spPr>
          <a:xfrm flipV="1">
            <a:off x="8263719" y="2689908"/>
            <a:ext cx="1753619" cy="10573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Скругленная соединительная линия 78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31505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stCxn id="61" idx="2"/>
            <a:endCxn id="69" idx="1"/>
          </p:cNvCxnSpPr>
          <p:nvPr/>
        </p:nvCxnSpPr>
        <p:spPr>
          <a:xfrm flipV="1">
            <a:off x="7560162" y="3378300"/>
            <a:ext cx="2689388" cy="10359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кругленная соединительная линия 83"/>
          <p:cNvCxnSpPr>
            <a:stCxn id="69" idx="1"/>
            <a:endCxn id="10" idx="1"/>
          </p:cNvCxnSpPr>
          <p:nvPr/>
        </p:nvCxnSpPr>
        <p:spPr>
          <a:xfrm rot="10800000">
            <a:off x="9336910" y="2270695"/>
            <a:ext cx="912641" cy="1107607"/>
          </a:xfrm>
          <a:prstGeom prst="curvedConnector3">
            <a:avLst>
              <a:gd name="adj1" fmla="val 13339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7230338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/>
          <p:cNvGrpSpPr/>
          <p:nvPr/>
        </p:nvGrpSpPr>
        <p:grpSpPr>
          <a:xfrm>
            <a:off x="9679337" y="6127650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7" name="Равнобедренный треугольник 8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10897320" y="6098422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0" name="Равнобедренный треугольник 8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Овал 9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9935507" y="59137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10335616" y="6366856"/>
            <a:ext cx="34993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ÐÐ°ÑÑÐ¸Ð½ÐºÐ¸ Ð¿Ð¾ Ð·Ð°Ð¿ÑÐ¾ÑÑ ÐºÐ¾Ð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79" y="5391280"/>
            <a:ext cx="78129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71798" y="466234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Что необходимо сделать?</a:t>
            </a:r>
            <a:endParaRPr lang="ru-RU" dirty="0"/>
          </a:p>
        </p:txBody>
      </p:sp>
      <p:grpSp>
        <p:nvGrpSpPr>
          <p:cNvPr id="93" name="Группа 92"/>
          <p:cNvGrpSpPr/>
          <p:nvPr/>
        </p:nvGrpSpPr>
        <p:grpSpPr>
          <a:xfrm>
            <a:off x="1304618" y="3269234"/>
            <a:ext cx="288032" cy="476744"/>
            <a:chOff x="539552" y="3254758"/>
            <a:chExt cx="216024" cy="476744"/>
          </a:xfrm>
        </p:grpSpPr>
        <p:sp>
          <p:nvSpPr>
            <p:cNvPr id="95" name="Равнобедренный треугольник 9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1795850" y="3745978"/>
            <a:ext cx="288032" cy="476744"/>
            <a:chOff x="539552" y="3254758"/>
            <a:chExt cx="216024" cy="476744"/>
          </a:xfrm>
        </p:grpSpPr>
        <p:sp>
          <p:nvSpPr>
            <p:cNvPr id="98" name="Равнобедренный треугольник 9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1110570" y="4005128"/>
            <a:ext cx="288032" cy="476744"/>
            <a:chOff x="539552" y="3254758"/>
            <a:chExt cx="216024" cy="476744"/>
          </a:xfrm>
        </p:grpSpPr>
        <p:sp>
          <p:nvSpPr>
            <p:cNvPr id="101" name="Равнобедренный треугольник 10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Овал 10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3" name="Прямоугольник 102"/>
          <p:cNvSpPr/>
          <p:nvPr/>
        </p:nvSpPr>
        <p:spPr>
          <a:xfrm>
            <a:off x="824565" y="3155443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3848545" y="3155444"/>
            <a:ext cx="1344149" cy="143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3848545" y="3485258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3848545" y="3771381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3848545" y="408160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3848545" y="434075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Стрелка вправо 108"/>
          <p:cNvSpPr/>
          <p:nvPr/>
        </p:nvSpPr>
        <p:spPr>
          <a:xfrm>
            <a:off x="2709750" y="2130903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0" name="Группа 109"/>
          <p:cNvGrpSpPr/>
          <p:nvPr/>
        </p:nvGrpSpPr>
        <p:grpSpPr>
          <a:xfrm>
            <a:off x="5675103" y="3519806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Равнобедренный треугольник 11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Овал 11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13" name="Прямая со стрелкой 112"/>
          <p:cNvCxnSpPr/>
          <p:nvPr/>
        </p:nvCxnSpPr>
        <p:spPr>
          <a:xfrm flipH="1">
            <a:off x="4751852" y="3254758"/>
            <a:ext cx="744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/>
          <p:cNvCxnSpPr/>
          <p:nvPr/>
        </p:nvCxnSpPr>
        <p:spPr>
          <a:xfrm flipH="1" flipV="1">
            <a:off x="4751852" y="3616255"/>
            <a:ext cx="744081" cy="14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 стрелкой 114"/>
          <p:cNvCxnSpPr/>
          <p:nvPr/>
        </p:nvCxnSpPr>
        <p:spPr>
          <a:xfrm>
            <a:off x="1210962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Группа 115"/>
          <p:cNvGrpSpPr/>
          <p:nvPr/>
        </p:nvGrpSpPr>
        <p:grpSpPr>
          <a:xfrm>
            <a:off x="5555088" y="291047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7" name="Равнобедренный треугольник 11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Овал 11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1315796" y="1663020"/>
            <a:ext cx="288032" cy="476744"/>
            <a:chOff x="539552" y="3254758"/>
            <a:chExt cx="216024" cy="476744"/>
          </a:xfrm>
        </p:grpSpPr>
        <p:sp>
          <p:nvSpPr>
            <p:cNvPr id="120" name="Равнобедренный треугольник 11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Овал 12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1807028" y="2139764"/>
            <a:ext cx="288032" cy="476744"/>
            <a:chOff x="539552" y="3254758"/>
            <a:chExt cx="216024" cy="476744"/>
          </a:xfrm>
        </p:grpSpPr>
        <p:sp>
          <p:nvSpPr>
            <p:cNvPr id="123" name="Равнобедренный треугольник 122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Овал 123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5" name="Группа 124"/>
          <p:cNvGrpSpPr/>
          <p:nvPr/>
        </p:nvGrpSpPr>
        <p:grpSpPr>
          <a:xfrm>
            <a:off x="1121748" y="2398914"/>
            <a:ext cx="288032" cy="476744"/>
            <a:chOff x="539552" y="3254758"/>
            <a:chExt cx="216024" cy="476744"/>
          </a:xfrm>
        </p:grpSpPr>
        <p:sp>
          <p:nvSpPr>
            <p:cNvPr id="126" name="Равнобедренный треугольник 125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Овал 126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8" name="Прямоугольник 127"/>
          <p:cNvSpPr/>
          <p:nvPr/>
        </p:nvSpPr>
        <p:spPr>
          <a:xfrm>
            <a:off x="835743" y="1549229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Стрелка вправо 128"/>
          <p:cNvSpPr/>
          <p:nvPr/>
        </p:nvSpPr>
        <p:spPr>
          <a:xfrm>
            <a:off x="2709647" y="3912241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0" name="Группа 129"/>
          <p:cNvGrpSpPr/>
          <p:nvPr/>
        </p:nvGrpSpPr>
        <p:grpSpPr>
          <a:xfrm>
            <a:off x="2946946" y="5481314"/>
            <a:ext cx="357739" cy="826952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1" name="Равнобедренный треугольник 13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1336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6192011" y="2348880"/>
            <a:ext cx="0" cy="4509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 flipV="1">
            <a:off x="0" y="1457"/>
            <a:ext cx="6192011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192011" y="1457"/>
            <a:ext cx="5999989" cy="2348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/>
          <p:cNvGrpSpPr/>
          <p:nvPr/>
        </p:nvGrpSpPr>
        <p:grpSpPr>
          <a:xfrm>
            <a:off x="2946946" y="5481314"/>
            <a:ext cx="357739" cy="826952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1" name="Равнобедренный треугольник 3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4707568" y="5301209"/>
            <a:ext cx="2976331" cy="131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/>
              <a:t>Мир меняется быстрее, чем люди заканчивают университет</a:t>
            </a:r>
          </a:p>
          <a:p>
            <a:pPr algn="ctr"/>
            <a:endParaRPr lang="ru-RU" sz="1200" dirty="0" smtClean="0"/>
          </a:p>
          <a:p>
            <a:pPr algn="ctr"/>
            <a:r>
              <a:rPr lang="ru-RU" sz="1200" dirty="0" smtClean="0"/>
              <a:t>Стандартная подготовка неадекватна большим вызовам и задачам</a:t>
            </a:r>
            <a:endParaRPr lang="ru-RU" sz="1200" dirty="0"/>
          </a:p>
        </p:txBody>
      </p:sp>
      <p:grpSp>
        <p:nvGrpSpPr>
          <p:cNvPr id="53" name="Группа 52"/>
          <p:cNvGrpSpPr/>
          <p:nvPr/>
        </p:nvGrpSpPr>
        <p:grpSpPr>
          <a:xfrm>
            <a:off x="7440149" y="2486785"/>
            <a:ext cx="288032" cy="476744"/>
            <a:chOff x="539552" y="3254758"/>
            <a:chExt cx="216024" cy="476744"/>
          </a:xfrm>
        </p:grpSpPr>
        <p:sp>
          <p:nvSpPr>
            <p:cNvPr id="55" name="Равнобедренный треугольник 5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7999689" y="3501008"/>
            <a:ext cx="288032" cy="476744"/>
            <a:chOff x="539552" y="3254758"/>
            <a:chExt cx="216024" cy="476744"/>
          </a:xfrm>
        </p:grpSpPr>
        <p:sp>
          <p:nvSpPr>
            <p:cNvPr id="58" name="Равнобедренный треугольник 5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7296132" y="4168044"/>
            <a:ext cx="288032" cy="476744"/>
            <a:chOff x="539552" y="3254758"/>
            <a:chExt cx="216024" cy="476744"/>
          </a:xfrm>
        </p:grpSpPr>
        <p:sp>
          <p:nvSpPr>
            <p:cNvPr id="61" name="Равнобедренный треугольник 6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270096" y="291944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Равнобедренный треугольник 6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9981123" y="1542157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7" name="Равнобедренный треугольник 6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9336908" y="2125722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0249549" y="3233329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0" name="Группа 69"/>
          <p:cNvGrpSpPr/>
          <p:nvPr/>
        </p:nvGrpSpPr>
        <p:grpSpPr>
          <a:xfrm>
            <a:off x="10661552" y="1961371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1" name="Равнобедренный треугольник 7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0017337" y="2544936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4" name="Группа 73"/>
          <p:cNvGrpSpPr/>
          <p:nvPr/>
        </p:nvGrpSpPr>
        <p:grpSpPr>
          <a:xfrm>
            <a:off x="11185264" y="371034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5" name="Равнобедренный треугольник 7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7" name="Прямоугольник 76"/>
          <p:cNvSpPr/>
          <p:nvPr/>
        </p:nvSpPr>
        <p:spPr>
          <a:xfrm>
            <a:off x="10164717" y="4024225"/>
            <a:ext cx="384043" cy="289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55" idx="2"/>
            <a:endCxn id="10" idx="1"/>
          </p:cNvCxnSpPr>
          <p:nvPr/>
        </p:nvCxnSpPr>
        <p:spPr>
          <a:xfrm flipV="1">
            <a:off x="7704180" y="2270693"/>
            <a:ext cx="1632729" cy="462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stCxn id="10" idx="1"/>
            <a:endCxn id="73" idx="1"/>
          </p:cNvCxnSpPr>
          <p:nvPr/>
        </p:nvCxnSpPr>
        <p:spPr>
          <a:xfrm rot="10800000" flipH="1" flipV="1">
            <a:off x="9336908" y="2270693"/>
            <a:ext cx="680429" cy="419214"/>
          </a:xfrm>
          <a:prstGeom prst="curvedConnector3">
            <a:avLst>
              <a:gd name="adj1" fmla="val -447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кругленная соединительная линия 34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206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58" idx="2"/>
            <a:endCxn id="73" idx="1"/>
          </p:cNvCxnSpPr>
          <p:nvPr/>
        </p:nvCxnSpPr>
        <p:spPr>
          <a:xfrm flipV="1">
            <a:off x="8263719" y="2689908"/>
            <a:ext cx="1753619" cy="10573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Скругленная соединительная линия 78"/>
          <p:cNvCxnSpPr>
            <a:stCxn id="73" idx="1"/>
            <a:endCxn id="77" idx="1"/>
          </p:cNvCxnSpPr>
          <p:nvPr/>
        </p:nvCxnSpPr>
        <p:spPr>
          <a:xfrm rot="10800000" flipH="1" flipV="1">
            <a:off x="10017337" y="2689907"/>
            <a:ext cx="147380" cy="1479289"/>
          </a:xfrm>
          <a:prstGeom prst="curvedConnector3">
            <a:avLst>
              <a:gd name="adj1" fmla="val -31505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stCxn id="61" idx="2"/>
            <a:endCxn id="69" idx="1"/>
          </p:cNvCxnSpPr>
          <p:nvPr/>
        </p:nvCxnSpPr>
        <p:spPr>
          <a:xfrm flipV="1">
            <a:off x="7560162" y="3378300"/>
            <a:ext cx="2689388" cy="10359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кругленная соединительная линия 83"/>
          <p:cNvCxnSpPr>
            <a:stCxn id="69" idx="1"/>
            <a:endCxn id="10" idx="1"/>
          </p:cNvCxnSpPr>
          <p:nvPr/>
        </p:nvCxnSpPr>
        <p:spPr>
          <a:xfrm rot="10800000">
            <a:off x="9336910" y="2270695"/>
            <a:ext cx="912641" cy="1107607"/>
          </a:xfrm>
          <a:prstGeom prst="curvedConnector3">
            <a:avLst>
              <a:gd name="adj1" fmla="val 13339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7230338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/>
          <p:cNvGrpSpPr/>
          <p:nvPr/>
        </p:nvGrpSpPr>
        <p:grpSpPr>
          <a:xfrm>
            <a:off x="9679337" y="6127650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7" name="Равнобедренный треугольник 8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10897320" y="6098422"/>
            <a:ext cx="311947" cy="463106"/>
            <a:chOff x="539552" y="3254758"/>
            <a:chExt cx="216024" cy="47674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0" name="Равнобедренный треугольник 8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Овал 9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9935507" y="59137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10335616" y="6366856"/>
            <a:ext cx="34993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ÐÐ°ÑÑÐ¸Ð½ÐºÐ¸ Ð¿Ð¾ Ð·Ð°Ð¿ÑÐ¾ÑÑ ÐºÐ¾Ð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79" y="5391280"/>
            <a:ext cx="78129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Группа 92"/>
          <p:cNvGrpSpPr/>
          <p:nvPr/>
        </p:nvGrpSpPr>
        <p:grpSpPr>
          <a:xfrm>
            <a:off x="4800327" y="204335"/>
            <a:ext cx="288032" cy="476744"/>
            <a:chOff x="539552" y="3254758"/>
            <a:chExt cx="216024" cy="476744"/>
          </a:xfrm>
        </p:grpSpPr>
        <p:sp>
          <p:nvSpPr>
            <p:cNvPr id="95" name="Равнобедренный треугольник 9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7" name="Группа 96"/>
          <p:cNvGrpSpPr/>
          <p:nvPr/>
        </p:nvGrpSpPr>
        <p:grpSpPr>
          <a:xfrm>
            <a:off x="7056107" y="204335"/>
            <a:ext cx="288032" cy="476744"/>
            <a:chOff x="539552" y="3254758"/>
            <a:chExt cx="216024" cy="476744"/>
          </a:xfrm>
        </p:grpSpPr>
        <p:sp>
          <p:nvSpPr>
            <p:cNvPr id="98" name="Равнобедренный треугольник 9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4823124" y="844529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01" name="Равнобедренный треугольник 10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Овал 10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3" name="Группа 102"/>
          <p:cNvGrpSpPr/>
          <p:nvPr/>
        </p:nvGrpSpPr>
        <p:grpSpPr>
          <a:xfrm>
            <a:off x="7080109" y="844529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04" name="Равнобедренный треугольник 10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Овал 10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6" name="Picture 4" descr="ÐÐ°ÑÑÐ¸Ð½ÐºÐ¸ Ð¿Ð¾ Ð·Ð°Ð¿ÑÐ¾ÑÑ ÐºÐ¾Ð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25" y="1473920"/>
            <a:ext cx="78129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/>
          <p:cNvCxnSpPr/>
          <p:nvPr/>
        </p:nvCxnSpPr>
        <p:spPr>
          <a:xfrm>
            <a:off x="5423926" y="450585"/>
            <a:ext cx="13441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>
            <a:off x="5415488" y="1090970"/>
            <a:ext cx="13441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Группа 107"/>
          <p:cNvGrpSpPr/>
          <p:nvPr/>
        </p:nvGrpSpPr>
        <p:grpSpPr>
          <a:xfrm>
            <a:off x="1304618" y="3269234"/>
            <a:ext cx="288032" cy="476744"/>
            <a:chOff x="539552" y="3254758"/>
            <a:chExt cx="216024" cy="476744"/>
          </a:xfrm>
        </p:grpSpPr>
        <p:sp>
          <p:nvSpPr>
            <p:cNvPr id="109" name="Равнобедренный треугольник 108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/>
          <p:cNvGrpSpPr/>
          <p:nvPr/>
        </p:nvGrpSpPr>
        <p:grpSpPr>
          <a:xfrm>
            <a:off x="1795850" y="3745978"/>
            <a:ext cx="288032" cy="476744"/>
            <a:chOff x="539552" y="3254758"/>
            <a:chExt cx="216024" cy="476744"/>
          </a:xfrm>
        </p:grpSpPr>
        <p:sp>
          <p:nvSpPr>
            <p:cNvPr id="112" name="Равнобедренный треугольник 111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Овал 112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4" name="Группа 113"/>
          <p:cNvGrpSpPr/>
          <p:nvPr/>
        </p:nvGrpSpPr>
        <p:grpSpPr>
          <a:xfrm>
            <a:off x="1110570" y="4005128"/>
            <a:ext cx="288032" cy="476744"/>
            <a:chOff x="539552" y="3254758"/>
            <a:chExt cx="216024" cy="476744"/>
          </a:xfrm>
        </p:grpSpPr>
        <p:sp>
          <p:nvSpPr>
            <p:cNvPr id="115" name="Равнобедренный треугольник 11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Овал 11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7" name="Прямоугольник 116"/>
          <p:cNvSpPr/>
          <p:nvPr/>
        </p:nvSpPr>
        <p:spPr>
          <a:xfrm>
            <a:off x="824565" y="3155443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3848545" y="3155444"/>
            <a:ext cx="1344149" cy="1433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единительная линия 118"/>
          <p:cNvCxnSpPr/>
          <p:nvPr/>
        </p:nvCxnSpPr>
        <p:spPr>
          <a:xfrm>
            <a:off x="3848545" y="3485258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>
            <a:off x="3848545" y="3771381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>
            <a:off x="3848545" y="408160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>
            <a:off x="3848545" y="4340753"/>
            <a:ext cx="1344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Стрелка вправо 122"/>
          <p:cNvSpPr/>
          <p:nvPr/>
        </p:nvSpPr>
        <p:spPr>
          <a:xfrm>
            <a:off x="2709750" y="2130903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4" name="Группа 123"/>
          <p:cNvGrpSpPr/>
          <p:nvPr/>
        </p:nvGrpSpPr>
        <p:grpSpPr>
          <a:xfrm>
            <a:off x="5675103" y="3519806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25" name="Равнобедренный треугольник 12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Овал 12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27" name="Прямая со стрелкой 126"/>
          <p:cNvCxnSpPr/>
          <p:nvPr/>
        </p:nvCxnSpPr>
        <p:spPr>
          <a:xfrm flipH="1">
            <a:off x="4751852" y="3254758"/>
            <a:ext cx="7440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 стрелкой 127"/>
          <p:cNvCxnSpPr/>
          <p:nvPr/>
        </p:nvCxnSpPr>
        <p:spPr>
          <a:xfrm flipH="1" flipV="1">
            <a:off x="4751852" y="3616255"/>
            <a:ext cx="744081" cy="14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 стрелкой 128"/>
          <p:cNvCxnSpPr/>
          <p:nvPr/>
        </p:nvCxnSpPr>
        <p:spPr>
          <a:xfrm>
            <a:off x="1210962" y="5085184"/>
            <a:ext cx="4368129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Группа 129"/>
          <p:cNvGrpSpPr/>
          <p:nvPr/>
        </p:nvGrpSpPr>
        <p:grpSpPr>
          <a:xfrm>
            <a:off x="5555088" y="2910473"/>
            <a:ext cx="288032" cy="476744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1" name="Равнобедренный треугольник 13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3" name="Группа 132"/>
          <p:cNvGrpSpPr/>
          <p:nvPr/>
        </p:nvGrpSpPr>
        <p:grpSpPr>
          <a:xfrm>
            <a:off x="1315796" y="1663020"/>
            <a:ext cx="288032" cy="476744"/>
            <a:chOff x="539552" y="3254758"/>
            <a:chExt cx="216024" cy="476744"/>
          </a:xfrm>
        </p:grpSpPr>
        <p:sp>
          <p:nvSpPr>
            <p:cNvPr id="134" name="Равнобедренный треугольник 13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Овал 13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6" name="Группа 135"/>
          <p:cNvGrpSpPr/>
          <p:nvPr/>
        </p:nvGrpSpPr>
        <p:grpSpPr>
          <a:xfrm>
            <a:off x="1807028" y="2139764"/>
            <a:ext cx="288032" cy="476744"/>
            <a:chOff x="539552" y="3254758"/>
            <a:chExt cx="216024" cy="476744"/>
          </a:xfrm>
        </p:grpSpPr>
        <p:sp>
          <p:nvSpPr>
            <p:cNvPr id="137" name="Равнобедренный треугольник 136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8" name="Овал 137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9" name="Группа 138"/>
          <p:cNvGrpSpPr/>
          <p:nvPr/>
        </p:nvGrpSpPr>
        <p:grpSpPr>
          <a:xfrm>
            <a:off x="1121748" y="2398914"/>
            <a:ext cx="288032" cy="476744"/>
            <a:chOff x="539552" y="3254758"/>
            <a:chExt cx="216024" cy="476744"/>
          </a:xfrm>
        </p:grpSpPr>
        <p:sp>
          <p:nvSpPr>
            <p:cNvPr id="140" name="Равнобедренный треугольник 139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Овал 140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2" name="Прямоугольник 141"/>
          <p:cNvSpPr/>
          <p:nvPr/>
        </p:nvSpPr>
        <p:spPr>
          <a:xfrm>
            <a:off x="835743" y="1549229"/>
            <a:ext cx="1632181" cy="146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Стрелка вправо 142"/>
          <p:cNvSpPr/>
          <p:nvPr/>
        </p:nvSpPr>
        <p:spPr>
          <a:xfrm>
            <a:off x="2709647" y="3912241"/>
            <a:ext cx="864096" cy="233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91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наука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048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330799" y="744466"/>
            <a:ext cx="556169" cy="1187787"/>
            <a:chOff x="539552" y="3254758"/>
            <a:chExt cx="216024" cy="476744"/>
          </a:xfrm>
        </p:grpSpPr>
        <p:sp>
          <p:nvSpPr>
            <p:cNvPr id="5" name="Равнобедренный треугольник 4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7867629" y="679730"/>
            <a:ext cx="539996" cy="1184803"/>
            <a:chOff x="539552" y="3254758"/>
            <a:chExt cx="216024" cy="476744"/>
          </a:xfrm>
        </p:grpSpPr>
        <p:sp>
          <p:nvSpPr>
            <p:cNvPr id="8" name="Равнобедренный треугольник 7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2330798" y="2532213"/>
            <a:ext cx="556073" cy="1249200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" name="Равнобедренный треугольник 10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7822734" y="2656581"/>
            <a:ext cx="539900" cy="1157297"/>
            <a:chOff x="539552" y="3254758"/>
            <a:chExt cx="216024" cy="4767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Равнобедренный треугольник 13"/>
            <p:cNvSpPr/>
            <p:nvPr/>
          </p:nvSpPr>
          <p:spPr>
            <a:xfrm rot="10800000">
              <a:off x="557554" y="3501008"/>
              <a:ext cx="180020" cy="230494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539552" y="3254758"/>
              <a:ext cx="216024" cy="216024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" name="Picture 4" descr="ÐÐ°ÑÑÐ¸Ð½ÐºÐ¸ Ð¿Ð¾ Ð·Ð°Ð¿ÑÐ¾ÑÑ ÐºÐ¾Ð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20" y="4437112"/>
            <a:ext cx="374441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Прямая со стрелкой 16"/>
          <p:cNvCxnSpPr/>
          <p:nvPr/>
        </p:nvCxnSpPr>
        <p:spPr>
          <a:xfrm>
            <a:off x="3311691" y="1261099"/>
            <a:ext cx="4032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311691" y="3266957"/>
            <a:ext cx="4032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330800" y="4005064"/>
            <a:ext cx="7989669" cy="24482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487488" y="176691"/>
            <a:ext cx="9772304" cy="649267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6730137" y="221560"/>
            <a:ext cx="36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Кибернетика в широком смысле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5941138" y="4065467"/>
            <a:ext cx="329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Кибернетика в узком смысле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5994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Красивый 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679170" y="7980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1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возможно: Поиск лиц</a:t>
            </a:r>
            <a:endParaRPr lang="ru-RU" dirty="0"/>
          </a:p>
        </p:txBody>
      </p:sp>
      <p:pic>
        <p:nvPicPr>
          <p:cNvPr id="5" name="Picture 2" descr="ÐÐ°ÑÑÐ¸Ð½ÐºÐ¸ Ð¿Ð¾ Ð·Ð°Ð¿ÑÐ¾ÑÑ Ð¿Ð¾Ð¸ÑÐº Ð»Ð¸Ñ Ð½Ð° Ð¸Ð·Ð¾Ð±ÑÐ°Ð¶ÐµÐ½Ð¸Ð¸ Ð²Ð¸Ð¾Ð»Ð° Ð´Ð¶Ð¾Ð½Ñ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79" y="1725843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¿Ð¾Ð¸ÑÐº Ð»Ð¸Ñ Ð½Ð° Ð¸Ð·Ð¾Ð±ÑÐ°Ð¶ÐµÐ½Ð¸Ð¸ Ð²Ð¸Ð¾Ð»Ð° Ð´Ð¶Ð¾Ð½Ñ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79" y="4543973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3964" r="41977"/>
          <a:stretch/>
        </p:blipFill>
        <p:spPr>
          <a:xfrm>
            <a:off x="6749935" y="1725843"/>
            <a:ext cx="4081549" cy="4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5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¾Ð±ÑÑÐµÐ½Ð¸Ðµ Ñ ÑÑÐ¸ÑÐµÐ»ÐµÐ¼ Ð¸ Ð±ÐµÐ·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5" y="1940572"/>
            <a:ext cx="10584402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1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работает: отслеживание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56" y="1711944"/>
            <a:ext cx="4857750" cy="4314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3965" r="50296" b="39917"/>
          <a:stretch/>
        </p:blipFill>
        <p:spPr>
          <a:xfrm>
            <a:off x="3430633" y="2677194"/>
            <a:ext cx="2941637" cy="23959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0" t="12256" r="51664" b="44726"/>
          <a:stretch/>
        </p:blipFill>
        <p:spPr>
          <a:xfrm>
            <a:off x="1223610" y="3042488"/>
            <a:ext cx="1793836" cy="1836616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2604259" y="3595502"/>
            <a:ext cx="18281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475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работает: усиливаем разницу</a:t>
            </a:r>
            <a:endParaRPr lang="ru-RU" dirty="0"/>
          </a:p>
        </p:txBody>
      </p:sp>
      <p:pic>
        <p:nvPicPr>
          <p:cNvPr id="3074" name="Picture 2" descr="https://habrastorage.org/getpro/habr/post_images/35b/800/7e9/35b8007e9f0a4df6156968472fde9e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2995612"/>
            <a:ext cx="7399578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20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работает: метод главных компонент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p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2" y="2400300"/>
            <a:ext cx="4003675" cy="40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88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679170" y="7980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07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Будет тебе наука!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91" t="1487" r="8209" b="5377"/>
          <a:stretch/>
        </p:blipFill>
        <p:spPr>
          <a:xfrm>
            <a:off x="4501468" y="2338919"/>
            <a:ext cx="3143483" cy="37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Универсальность технологии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1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23771" r="27614" b="37602"/>
          <a:stretch/>
        </p:blipFill>
        <p:spPr>
          <a:xfrm>
            <a:off x="1536700" y="3494071"/>
            <a:ext cx="4886266" cy="23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Универсальность технологии</a:t>
            </a:r>
            <a:endParaRPr lang="en-US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23771" r="27614" b="37602"/>
          <a:stretch/>
        </p:blipFill>
        <p:spPr>
          <a:xfrm>
            <a:off x="1536700" y="3494071"/>
            <a:ext cx="4886266" cy="2373329"/>
          </a:xfrm>
          <a:prstGeom prst="rect">
            <a:avLst/>
          </a:prstGeom>
        </p:spPr>
      </p:pic>
      <p:pic>
        <p:nvPicPr>
          <p:cNvPr id="5" name="Picture 2" descr="Картинки по запросу кондиционер на стен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56" y="3336504"/>
            <a:ext cx="4000125" cy="30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65651" y="3595234"/>
            <a:ext cx="1984843" cy="21710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965651" y="3494070"/>
            <a:ext cx="113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00B050"/>
                </a:solidFill>
              </a:rPr>
              <a:t>36</a:t>
            </a:r>
            <a:endParaRPr lang="ru-RU" sz="4000" dirty="0">
              <a:solidFill>
                <a:srgbClr val="00B050"/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735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Универсальность технологии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19200"/>
          </a:xfrm>
        </p:spPr>
        <p:txBody>
          <a:bodyPr/>
          <a:lstStyle/>
          <a:p>
            <a:r>
              <a:rPr lang="ru-RU" dirty="0" smtClean="0"/>
              <a:t>Используемые кибернетические технологии не универсальны и не способны сами понять свою ошибку</a:t>
            </a:r>
            <a:endParaRPr lang="en-US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t="23771" r="27614" b="37602"/>
          <a:stretch/>
        </p:blipFill>
        <p:spPr>
          <a:xfrm>
            <a:off x="1536700" y="3494071"/>
            <a:ext cx="4886266" cy="2373329"/>
          </a:xfrm>
          <a:prstGeom prst="rect">
            <a:avLst/>
          </a:prstGeom>
        </p:spPr>
      </p:pic>
      <p:pic>
        <p:nvPicPr>
          <p:cNvPr id="5" name="Picture 2" descr="Картинки по запросу кондиционер на стен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56" y="3336504"/>
            <a:ext cx="4000125" cy="30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65651" y="3595234"/>
            <a:ext cx="1984843" cy="21710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965651" y="3494070"/>
            <a:ext cx="113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00B050"/>
                </a:solidFill>
              </a:rPr>
              <a:t>36</a:t>
            </a:r>
            <a:endParaRPr lang="ru-RU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08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Усиливает интеллект?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5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Усиливает интеллект?</a:t>
            </a:r>
            <a:endParaRPr lang="en-US" dirty="0"/>
          </a:p>
        </p:txBody>
      </p:sp>
      <p:pic>
        <p:nvPicPr>
          <p:cNvPr id="4098" name="Picture 2" descr="ÐÐ°ÑÑÐ¸Ð½ÐºÐ¸ Ð¿Ð¾ Ð·Ð°Ð¿ÑÐ¾ÑÑ ÑÑÑÐºÐ° Ð¸ Ð±ÑÐ¼Ð°Ð³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99" y="1599694"/>
            <a:ext cx="6696075" cy="50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90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Философская проблема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¸Ð½ÑÑÑÑÐ¼ÐµÐ½Ñ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16" y="2565400"/>
            <a:ext cx="3943983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Ð¢ÐµÑÐ¼Ð¸Ð½Ð°Ñ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73" y="2565400"/>
            <a:ext cx="4718755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9154" y="5428734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Инструмент?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69054" y="542873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Квазичеловек</a:t>
            </a:r>
            <a:r>
              <a:rPr lang="ru-RU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350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Философская проблема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Ð¸Ð½ÑÑÑÑÐ¼ÐµÐ½Ñ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16" y="2565400"/>
            <a:ext cx="3943983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Ð¢ÐµÑÐ¼Ð¸Ð½Ð°Ñ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73" y="2565400"/>
            <a:ext cx="4718755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7651" y="5803900"/>
            <a:ext cx="850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Компьютер доходит туда, куда может и хочет дойти человек, только быстрее.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0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Философская проблема</a:t>
            </a:r>
            <a:endParaRPr lang="ru-RU" dirty="0"/>
          </a:p>
        </p:txBody>
      </p:sp>
      <p:pic>
        <p:nvPicPr>
          <p:cNvPr id="6146" name="Picture 2" descr="ÐÐ°ÑÑÐ¸Ð½ÐºÐ¸ Ð¿Ð¾ Ð·Ð°Ð¿ÑÐ¾ÑÑ Ð±ÐµÐ·Ð³ÑÐ°Ð½Ð¸ÑÐ½Ð¾Ðµ Ð±ÑÐ´ÑÑÐµ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35" y="1943100"/>
            <a:ext cx="664464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65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445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Кибернетика. </a:t>
            </a:r>
            <a:br>
              <a:rPr lang="ru-RU" dirty="0" smtClean="0"/>
            </a:br>
            <a:r>
              <a:rPr lang="ru-RU" dirty="0" err="1" smtClean="0"/>
              <a:t>Н.Виннер</a:t>
            </a:r>
            <a:endParaRPr lang="ru-RU" dirty="0"/>
          </a:p>
        </p:txBody>
      </p:sp>
      <p:pic>
        <p:nvPicPr>
          <p:cNvPr id="8194" name="Picture 2" descr="ÐÐ°ÑÑÐ¸Ð½ÐºÐ¸ Ð¿Ð¾ Ð·Ð°Ð¿ÑÐ¾ÑÑ Ð²Ð¸Ð½ÐµÑ ÐºÐ¸Ð±ÐµÑÐ½ÐµÑÐ¸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428750"/>
            <a:ext cx="384810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54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409153"/>
            <a:ext cx="9601200" cy="760306"/>
          </a:xfrm>
        </p:spPr>
        <p:txBody>
          <a:bodyPr/>
          <a:lstStyle/>
          <a:p>
            <a:r>
              <a:rPr lang="ru-RU" dirty="0" smtClean="0"/>
              <a:t>О науке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71256"/>
            <a:ext cx="9601200" cy="867663"/>
          </a:xfrm>
        </p:spPr>
        <p:txBody>
          <a:bodyPr/>
          <a:lstStyle/>
          <a:p>
            <a:r>
              <a:rPr lang="ru-RU" dirty="0" smtClean="0"/>
              <a:t>Наука </a:t>
            </a:r>
            <a:r>
              <a:rPr lang="en-US" dirty="0" smtClean="0"/>
              <a:t>–</a:t>
            </a:r>
            <a:r>
              <a:rPr lang="ru-RU" dirty="0" smtClean="0"/>
              <a:t> система знаний о закономерностях развития и существования природы, общества, мышления, а также отдельные отрасли этих знаний.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414196" y="3835325"/>
            <a:ext cx="1131653" cy="993413"/>
          </a:xfrm>
          <a:prstGeom prst="rect">
            <a:avLst/>
          </a:prstGeom>
          <a:solidFill>
            <a:srgbClr val="FFFFFF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8281" y="3156283"/>
            <a:ext cx="3156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Фундаментальные основания</a:t>
            </a:r>
          </a:p>
          <a:p>
            <a:pPr algn="ctr"/>
            <a:r>
              <a:rPr lang="ru-RU" dirty="0" smtClean="0"/>
              <a:t>Аксиомы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Кибернетика. </a:t>
            </a:r>
            <a:br>
              <a:rPr lang="ru-RU" dirty="0" smtClean="0"/>
            </a:br>
            <a:r>
              <a:rPr lang="ru-RU" dirty="0" err="1" smtClean="0"/>
              <a:t>С.Лем</a:t>
            </a:r>
            <a:endParaRPr lang="ru-RU" dirty="0"/>
          </a:p>
        </p:txBody>
      </p:sp>
      <p:pic>
        <p:nvPicPr>
          <p:cNvPr id="9218" name="Picture 2" descr="ÐÐ°ÑÑÐ¸Ð½ÐºÐ¸ Ð¿Ð¾ Ð·Ð°Ð¿ÑÐ¾ÑÑ ÑÑÐ¼Ð¼Ð° ÑÐµÑÐ½Ð¾Ð»Ð¾Ð³Ð¸Ð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14" y="1790700"/>
            <a:ext cx="32591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46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https://asi.ru/on-the-waves-of-industrial-revolutions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 </a:t>
            </a:r>
            <a:br>
              <a:rPr lang="ru-RU" dirty="0" smtClean="0"/>
            </a:br>
            <a:r>
              <a:rPr lang="ru-RU" dirty="0" err="1" smtClean="0"/>
              <a:t>П.Щедровицкий</a:t>
            </a:r>
            <a:endParaRPr lang="ru-RU" dirty="0"/>
          </a:p>
        </p:txBody>
      </p:sp>
      <p:pic>
        <p:nvPicPr>
          <p:cNvPr id="10242" name="Picture 2" descr="ÐÐ°ÑÑÐ¸Ð½ÐºÐ¸ Ð¿Ð¾ Ð·Ð°Ð¿ÑÐ¾ÑÑ ÑÐµÐ´ÑÐ¾Ð²Ð¸ÑÐºÐ¸Ð¹ Ð¿ÑÐ¾Ð¼ÑÑÐ»ÐµÐ½Ð½ÑÐµ ÑÐµÐ²Ð¾Ð»ÑÑÐ¸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1943100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70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www.ted.com/talks/stuart_firestein_the_pursuit_of_ignorance</a:t>
            </a:r>
            <a:r>
              <a:rPr lang="en-US" dirty="0" smtClean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C. </a:t>
            </a:r>
            <a:r>
              <a:rPr lang="ru-RU" dirty="0" err="1" smtClean="0"/>
              <a:t>Фирстейн</a:t>
            </a:r>
            <a:endParaRPr lang="ru-RU" dirty="0"/>
          </a:p>
        </p:txBody>
      </p:sp>
      <p:pic>
        <p:nvPicPr>
          <p:cNvPr id="11266" name="Picture 2" descr="ÐÐ°ÑÑÐ¸Ð½ÐºÐ¸ Ð¿Ð¾ Ð·Ð°Ð¿ÑÐ¾ÑÑ pursuit of igno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99" y="2171700"/>
            <a:ext cx="7261225" cy="38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5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Спасибо!</a:t>
            </a:r>
            <a:endParaRPr lang="ru-RU" dirty="0"/>
          </a:p>
        </p:txBody>
      </p:sp>
      <p:pic>
        <p:nvPicPr>
          <p:cNvPr id="4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25" y="1968500"/>
            <a:ext cx="4056950" cy="39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1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409153"/>
            <a:ext cx="9601200" cy="760306"/>
          </a:xfrm>
        </p:spPr>
        <p:txBody>
          <a:bodyPr/>
          <a:lstStyle/>
          <a:p>
            <a:r>
              <a:rPr lang="ru-RU" dirty="0" smtClean="0"/>
              <a:t>О науке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71256"/>
            <a:ext cx="9601200" cy="867663"/>
          </a:xfrm>
        </p:spPr>
        <p:txBody>
          <a:bodyPr/>
          <a:lstStyle/>
          <a:p>
            <a:r>
              <a:rPr lang="ru-RU" dirty="0" smtClean="0"/>
              <a:t>Наука </a:t>
            </a:r>
            <a:r>
              <a:rPr lang="en-US" dirty="0" smtClean="0"/>
              <a:t>–</a:t>
            </a:r>
            <a:r>
              <a:rPr lang="ru-RU" dirty="0" smtClean="0"/>
              <a:t> система знаний о закономерностях развития и существования природы, общества, мышления, а также отдельные отрасли этих знаний.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414196" y="3835325"/>
            <a:ext cx="1131653" cy="993413"/>
          </a:xfrm>
          <a:prstGeom prst="rect">
            <a:avLst/>
          </a:prstGeom>
          <a:solidFill>
            <a:srgbClr val="FFFFFF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6618" y="3836826"/>
            <a:ext cx="1131653" cy="993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73363" y="4124546"/>
            <a:ext cx="1269967" cy="4904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8281" y="3156283"/>
            <a:ext cx="3156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Фундаментальные основания</a:t>
            </a:r>
          </a:p>
          <a:p>
            <a:pPr algn="ctr"/>
            <a:r>
              <a:rPr lang="ru-RU" dirty="0" smtClean="0"/>
              <a:t>Аксиомы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45" y="3182938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Доказанные </a:t>
            </a:r>
          </a:p>
          <a:p>
            <a:pPr algn="ctr"/>
            <a:r>
              <a:rPr lang="ru-RU" dirty="0" smtClean="0"/>
              <a:t>гипотезы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16200000">
            <a:off x="4356853" y="3074698"/>
            <a:ext cx="377218" cy="4664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85345" y="5759275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Подготовка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409153"/>
            <a:ext cx="9601200" cy="760306"/>
          </a:xfrm>
        </p:spPr>
        <p:txBody>
          <a:bodyPr/>
          <a:lstStyle/>
          <a:p>
            <a:r>
              <a:rPr lang="ru-RU" dirty="0" smtClean="0"/>
              <a:t>О науке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71256"/>
            <a:ext cx="9601200" cy="867663"/>
          </a:xfrm>
        </p:spPr>
        <p:txBody>
          <a:bodyPr/>
          <a:lstStyle/>
          <a:p>
            <a:r>
              <a:rPr lang="ru-RU" dirty="0" smtClean="0"/>
              <a:t>Наука </a:t>
            </a:r>
            <a:r>
              <a:rPr lang="en-US" dirty="0" smtClean="0"/>
              <a:t>–</a:t>
            </a:r>
            <a:r>
              <a:rPr lang="ru-RU" dirty="0" smtClean="0"/>
              <a:t> система знаний о закономерностях развития и существования природы, общества, мышления, а также отдельные отрасли этих знаний.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414196" y="3835325"/>
            <a:ext cx="1131653" cy="993413"/>
          </a:xfrm>
          <a:prstGeom prst="rect">
            <a:avLst/>
          </a:prstGeom>
          <a:solidFill>
            <a:srgbClr val="FFFFFF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6618" y="3836826"/>
            <a:ext cx="1131653" cy="993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73363" y="4124546"/>
            <a:ext cx="1269967" cy="4904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2916" y="4126048"/>
            <a:ext cx="1269967" cy="490418"/>
          </a:xfrm>
          <a:prstGeom prst="rightArrow">
            <a:avLst/>
          </a:prstGeom>
          <a:noFill/>
          <a:ln>
            <a:solidFill>
              <a:srgbClr val="0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230012" y="3596403"/>
            <a:ext cx="509258" cy="1622153"/>
          </a:xfrm>
          <a:custGeom>
            <a:avLst/>
            <a:gdLst>
              <a:gd name="connsiteX0" fmla="*/ 0 w 509258"/>
              <a:gd name="connsiteY0" fmla="*/ 0 h 1622153"/>
              <a:gd name="connsiteX1" fmla="*/ 465235 w 509258"/>
              <a:gd name="connsiteY1" fmla="*/ 628741 h 1622153"/>
              <a:gd name="connsiteX2" fmla="*/ 440087 w 509258"/>
              <a:gd name="connsiteY2" fmla="*/ 1156884 h 1622153"/>
              <a:gd name="connsiteX3" fmla="*/ 25147 w 509258"/>
              <a:gd name="connsiteY3" fmla="*/ 1622153 h 162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258" h="1622153">
                <a:moveTo>
                  <a:pt x="0" y="0"/>
                </a:moveTo>
                <a:cubicBezTo>
                  <a:pt x="195943" y="217963"/>
                  <a:pt x="391887" y="435927"/>
                  <a:pt x="465235" y="628741"/>
                </a:cubicBezTo>
                <a:cubicBezTo>
                  <a:pt x="538583" y="821555"/>
                  <a:pt x="513435" y="991315"/>
                  <a:pt x="440087" y="1156884"/>
                </a:cubicBezTo>
                <a:cubicBezTo>
                  <a:pt x="366739" y="1322453"/>
                  <a:pt x="157173" y="1538321"/>
                  <a:pt x="25147" y="1622153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08281" y="3156283"/>
            <a:ext cx="3156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Фундаментальные основания</a:t>
            </a:r>
          </a:p>
          <a:p>
            <a:pPr algn="ctr"/>
            <a:r>
              <a:rPr lang="ru-RU" dirty="0" smtClean="0"/>
              <a:t>Аксиомы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3345" y="3182938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Доказанные </a:t>
            </a:r>
          </a:p>
          <a:p>
            <a:pPr algn="ctr"/>
            <a:r>
              <a:rPr lang="ru-RU" dirty="0" smtClean="0"/>
              <a:t>гипотезы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8427" y="2502392"/>
            <a:ext cx="290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 smtClean="0"/>
              <a:t>Фронтир</a:t>
            </a:r>
            <a:endParaRPr lang="ru-RU" dirty="0" smtClean="0"/>
          </a:p>
          <a:p>
            <a:pPr algn="ctr"/>
            <a:r>
              <a:rPr lang="ru-RU" dirty="0" smtClean="0"/>
              <a:t>Граница доступного знания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16200000">
            <a:off x="4356853" y="3074698"/>
            <a:ext cx="377218" cy="4664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85345" y="5759275"/>
            <a:ext cx="1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Подготовка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17905</TotalTime>
  <Words>1259</Words>
  <Application>Microsoft Office PowerPoint</Application>
  <PresentationFormat>Широкоэкранный</PresentationFormat>
  <Paragraphs>226</Paragraphs>
  <Slides>73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6" baseType="lpstr">
      <vt:lpstr>Arial</vt:lpstr>
      <vt:lpstr>Franklin Gothic Book</vt:lpstr>
      <vt:lpstr>Crop</vt:lpstr>
      <vt:lpstr>Кибернетика</vt:lpstr>
      <vt:lpstr>О чём эта презентация</vt:lpstr>
      <vt:lpstr>Презентация PowerPoint</vt:lpstr>
      <vt:lpstr>Презентация PowerPoint</vt:lpstr>
      <vt:lpstr>Что такое наука</vt:lpstr>
      <vt:lpstr>Будет тебе наука!</vt:lpstr>
      <vt:lpstr>О науке</vt:lpstr>
      <vt:lpstr>О науке</vt:lpstr>
      <vt:lpstr>О науке</vt:lpstr>
      <vt:lpstr>О науке</vt:lpstr>
      <vt:lpstr>Презентация PowerPoint</vt:lpstr>
      <vt:lpstr>Презентация PowerPoint</vt:lpstr>
      <vt:lpstr>На практике наука это</vt:lpstr>
      <vt:lpstr>Метафоры науки</vt:lpstr>
      <vt:lpstr>Метафоры науки</vt:lpstr>
      <vt:lpstr>Метафоры науки</vt:lpstr>
      <vt:lpstr>Метафоры науки</vt:lpstr>
      <vt:lpstr>Наука - Кибернетика</vt:lpstr>
      <vt:lpstr>Почти кибернетика</vt:lpstr>
      <vt:lpstr>Круги на воде</vt:lpstr>
      <vt:lpstr>Круги на воде</vt:lpstr>
      <vt:lpstr>Зенитное оружие (ПВО)</vt:lpstr>
      <vt:lpstr>Кибернетика</vt:lpstr>
      <vt:lpstr>Социальные последствия автоматизации</vt:lpstr>
      <vt:lpstr>Промышленная революция</vt:lpstr>
      <vt:lpstr>Промышленная революции</vt:lpstr>
      <vt:lpstr>Социальные последствия автоматизации</vt:lpstr>
      <vt:lpstr>Принципы кибернетики</vt:lpstr>
      <vt:lpstr>Черный ящик</vt:lpstr>
      <vt:lpstr>Черный ящик</vt:lpstr>
      <vt:lpstr>Черный ящик</vt:lpstr>
      <vt:lpstr>Нейронная сеть</vt:lpstr>
      <vt:lpstr>Обратная связь</vt:lpstr>
      <vt:lpstr>Пример кибернетического объекта</vt:lpstr>
      <vt:lpstr>Кибернетика пугает?</vt:lpstr>
      <vt:lpstr>Тем временем, что об этом думает…</vt:lpstr>
      <vt:lpstr>Тем временем, что об этом думает искусственный интеллект</vt:lpstr>
      <vt:lpstr>Распутин поёт голосом Беонсе</vt:lpstr>
      <vt:lpstr>Вот как было на самом деле</vt:lpstr>
      <vt:lpstr>Презентация PowerPoint</vt:lpstr>
      <vt:lpstr>Презентация PowerPoint</vt:lpstr>
      <vt:lpstr>Некрасивый 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Красивый пример</vt:lpstr>
      <vt:lpstr>Презентация PowerPoint</vt:lpstr>
      <vt:lpstr>Как это возможно: Поиск лиц</vt:lpstr>
      <vt:lpstr>Обучение</vt:lpstr>
      <vt:lpstr>Как это работает: отслеживание</vt:lpstr>
      <vt:lpstr>Как это работает: усиливаем разницу</vt:lpstr>
      <vt:lpstr>Как это работает: метод главных компонент</vt:lpstr>
      <vt:lpstr>Презентация PowerPoint</vt:lpstr>
      <vt:lpstr>Заключение</vt:lpstr>
      <vt:lpstr>Универсальность технологии</vt:lpstr>
      <vt:lpstr>Универсальность технологии</vt:lpstr>
      <vt:lpstr>Универсальность технологии</vt:lpstr>
      <vt:lpstr>Усиливает интеллект?</vt:lpstr>
      <vt:lpstr>Усиливает интеллект?</vt:lpstr>
      <vt:lpstr>Философская проблема</vt:lpstr>
      <vt:lpstr>Философская проблема</vt:lpstr>
      <vt:lpstr>Философская проблема</vt:lpstr>
      <vt:lpstr>Ссылки</vt:lpstr>
      <vt:lpstr>Кибернетика.  Н.Виннер</vt:lpstr>
      <vt:lpstr>Кибернетика.  С.Лем</vt:lpstr>
      <vt:lpstr>https://asi.ru/on-the-waves-of-industrial-revolutions/   П.Щедровицкий</vt:lpstr>
      <vt:lpstr>https://www.ted.com/talks/stuart_firestein_the_pursuit_of_ignorance  C. Фирстейн</vt:lpstr>
      <vt:lpstr>Спасибо!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Кибернетика</dc:title>
  <dc:creator>Алексей Егоров</dc:creator>
  <cp:lastModifiedBy>Алексей Егоров</cp:lastModifiedBy>
  <cp:revision>64</cp:revision>
  <dcterms:created xsi:type="dcterms:W3CDTF">2019-06-16T17:01:38Z</dcterms:created>
  <dcterms:modified xsi:type="dcterms:W3CDTF">2019-07-02T20:15:08Z</dcterms:modified>
</cp:coreProperties>
</file>